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1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3" r:id="rId25"/>
    <p:sldId id="285" r:id="rId26"/>
    <p:sldId id="282" r:id="rId27"/>
    <p:sldId id="286" r:id="rId28"/>
    <p:sldId id="289" r:id="rId29"/>
    <p:sldId id="288" r:id="rId30"/>
    <p:sldId id="290" r:id="rId31"/>
    <p:sldId id="291" r:id="rId32"/>
    <p:sldId id="287" r:id="rId33"/>
    <p:sldId id="279" r:id="rId34"/>
    <p:sldId id="278" r:id="rId35"/>
    <p:sldId id="294" r:id="rId36"/>
    <p:sldId id="296" r:id="rId37"/>
    <p:sldId id="295" r:id="rId38"/>
    <p:sldId id="297" r:id="rId39"/>
    <p:sldId id="298" r:id="rId40"/>
    <p:sldId id="299" r:id="rId41"/>
    <p:sldId id="303" r:id="rId42"/>
    <p:sldId id="325" r:id="rId43"/>
    <p:sldId id="300" r:id="rId44"/>
    <p:sldId id="301" r:id="rId45"/>
    <p:sldId id="302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24" r:id="rId57"/>
    <p:sldId id="314" r:id="rId58"/>
    <p:sldId id="315" r:id="rId59"/>
    <p:sldId id="316" r:id="rId60"/>
    <p:sldId id="317" r:id="rId61"/>
    <p:sldId id="318" r:id="rId62"/>
    <p:sldId id="326" r:id="rId63"/>
    <p:sldId id="319" r:id="rId64"/>
    <p:sldId id="320" r:id="rId65"/>
    <p:sldId id="327" r:id="rId66"/>
    <p:sldId id="328" r:id="rId67"/>
    <p:sldId id="321" r:id="rId68"/>
    <p:sldId id="322" r:id="rId69"/>
    <p:sldId id="323" r:id="rId70"/>
    <p:sldId id="329" r:id="rId71"/>
    <p:sldId id="330" r:id="rId72"/>
    <p:sldId id="331" r:id="rId73"/>
    <p:sldId id="332" r:id="rId74"/>
    <p:sldId id="333" r:id="rId75"/>
    <p:sldId id="334" r:id="rId76"/>
    <p:sldId id="337" r:id="rId77"/>
    <p:sldId id="335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5" r:id="rId86"/>
    <p:sldId id="346" r:id="rId87"/>
    <p:sldId id="347" r:id="rId88"/>
    <p:sldId id="348" r:id="rId89"/>
    <p:sldId id="280" r:id="rId90"/>
    <p:sldId id="293" r:id="rId91"/>
    <p:sldId id="292" r:id="rId9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249"/>
    <a:srgbClr val="FFF26B"/>
    <a:srgbClr val="0D122C"/>
    <a:srgbClr val="2980B9"/>
    <a:srgbClr val="007434"/>
    <a:srgbClr val="71FFB1"/>
    <a:srgbClr val="00B050"/>
    <a:srgbClr val="99B7FF"/>
    <a:srgbClr val="FFAB7C"/>
    <a:srgbClr val="6356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658" autoAdjust="0"/>
    <p:restoredTop sz="94660"/>
  </p:normalViewPr>
  <p:slideViewPr>
    <p:cSldViewPr snapToGrid="0">
      <p:cViewPr varScale="1">
        <p:scale>
          <a:sx n="127" d="100"/>
          <a:sy n="127" d="100"/>
        </p:scale>
        <p:origin x="162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09F429-0227-42DF-9086-36E01028AD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48369E-B43A-41D1-A755-3B5DB6A930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480C7E-F374-48AB-B56B-6B15DB7E8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F6DD-B2D6-4E62-8BC6-06A051425F80}" type="datetimeFigureOut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A3E5EE-21F4-4D16-9725-DBBED9BBA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913E44-7345-4C0D-B2FA-16F3D01A9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EA89-8E1E-4AE8-8DE3-A00121C06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526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1C6F41-7833-4A16-B7F9-E92E2E14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FA4402-5115-417F-93C1-7D809C99E6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38BA1C-F54B-4AD3-9C15-4EB08D6AC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F6DD-B2D6-4E62-8BC6-06A051425F80}" type="datetimeFigureOut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703DA-942B-46D2-B86A-A3642C64C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0C9DF8-2F65-4F26-83B5-D969C1F1D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EA89-8E1E-4AE8-8DE3-A00121C06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2982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C125AA6-E523-44D9-BB96-4A04AF7345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66D098-6D74-48F3-A909-555F8207FD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D307C4-7CB2-49AC-AA6A-E2F294443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F6DD-B2D6-4E62-8BC6-06A051425F80}" type="datetimeFigureOut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03B525-E1BA-4EFB-8242-AE6BFC1C0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A77D85-ED54-401F-923D-2C3C1BFF96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EA89-8E1E-4AE8-8DE3-A00121C06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786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830C6-94E3-4C81-8DEE-8649D8CDC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14615F-FFF3-4629-99D6-146819EAB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4D4038-BBFC-40D2-8571-780FDE049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F6DD-B2D6-4E62-8BC6-06A051425F80}" type="datetimeFigureOut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DF7A19-7D5A-4781-ADB8-43DA6C601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2EFA75-E181-4F11-96F7-D5DF40312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EA89-8E1E-4AE8-8DE3-A00121C06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14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6CE9B-5B72-4FB0-AA8F-85AB6672E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AB333EA-85FB-4810-99FB-6951C17F6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C6C678-C19F-40F0-8497-B56B94BA3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F6DD-B2D6-4E62-8BC6-06A051425F80}" type="datetimeFigureOut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70999B-FEF5-443F-8D56-23708C57D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A4F6AB-1C69-4588-BCA2-FEBE6F213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EA89-8E1E-4AE8-8DE3-A00121C06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1001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331700-3256-4C1E-83B6-CF8882F6F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3086551-20E1-4A3D-9F62-D758D51DE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2FC1B5-F316-4F6B-8347-A2599F1CA1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E458791-DF81-4A89-964E-1F27E27DC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F6DD-B2D6-4E62-8BC6-06A051425F80}" type="datetimeFigureOut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8A4F92-1DC0-4798-90CF-5758FF15C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E7EF14-D2C4-4CF9-A7B7-BC15E9D7B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EA89-8E1E-4AE8-8DE3-A00121C06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441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958274-6A01-4418-AD54-15C18AF1D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B7B1DEB-2DC6-4340-90B5-A2DAEEA85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F4B0F3F-2574-4546-B61F-7515066563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6241D6F-1602-44C5-ACF9-E43C3EA301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38D853E-5AE2-4911-A620-2A0578D5CB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12B68F5-5D89-4D87-8B40-91AC04C23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F6DD-B2D6-4E62-8BC6-06A051425F80}" type="datetimeFigureOut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07F3202-2083-4FE9-88F1-8C68FA61E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37D56CE-AF2B-4A11-AB7B-344B5453C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EA89-8E1E-4AE8-8DE3-A00121C06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4845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48772-FBB4-47DC-99C5-EFC1EC6B5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2C7FA9F-D455-411C-A172-4C5EC498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F6DD-B2D6-4E62-8BC6-06A051425F80}" type="datetimeFigureOut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16D3A24-8734-4F5F-A9D6-94D18BD09C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60BB7EB-E5A5-4CA8-866A-A5DE6811D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EA89-8E1E-4AE8-8DE3-A00121C06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9470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C389847-1E41-47D2-8278-32F87CB8B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F6DD-B2D6-4E62-8BC6-06A051425F80}" type="datetimeFigureOut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FE98BC6-2E86-49ED-8077-8F77B313A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54AD388-777A-4504-8DEB-11183B19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EA89-8E1E-4AE8-8DE3-A00121C06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849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6D1CB-66E0-4E9E-BDE2-27286DD1F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79F7FB-1310-4CFC-9396-E07A26D7D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8E3C656-2B35-4350-AFC7-93586BC7B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056E633-D8DB-4DAB-B138-87030FB56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F6DD-B2D6-4E62-8BC6-06A051425F80}" type="datetimeFigureOut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59C923-FE27-499A-9268-532A48E97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5B39B-F162-4C33-A1A3-48838156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EA89-8E1E-4AE8-8DE3-A00121C06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422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6A8EF4-7F9A-4E9F-A4AE-6045DB417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B852549-C062-4B55-9596-66603BADA2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E62B03-46E7-4575-97B0-F40ECAD0CC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42F508-082C-4CB0-A036-E3253FC22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F6DD-B2D6-4E62-8BC6-06A051425F80}" type="datetimeFigureOut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28BDDE-223A-49EA-8B9A-01E8E0C04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40FA9E-07D8-41CD-82B7-D054BCCFD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6AEA89-8E1E-4AE8-8DE3-A00121C06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903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3AB0EE0-AA5D-43A5-83EB-DB41F7BF2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B50F07-DA90-4126-8F13-16A0C2C2A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107741-0E64-4756-AB39-FBE32DA768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7F6DD-B2D6-4E62-8BC6-06A051425F80}" type="datetimeFigureOut">
              <a:rPr lang="ko-KR" altLang="en-US" smtClean="0"/>
              <a:t>2019-07-03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12C553-54C9-414A-A365-E833604F2E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53BA85-13D7-4B88-8B50-3D09CE5D4E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AEA89-8E1E-4AE8-8DE3-A00121C06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109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69.png"/><Relationship Id="rId4" Type="http://schemas.openxmlformats.org/officeDocument/2006/relationships/image" Target="../media/image7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7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5.png"/><Relationship Id="rId4" Type="http://schemas.openxmlformats.org/officeDocument/2006/relationships/image" Target="../media/image9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98.png"/><Relationship Id="rId4" Type="http://schemas.openxmlformats.org/officeDocument/2006/relationships/image" Target="../media/image10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0.png"/><Relationship Id="rId4" Type="http://schemas.openxmlformats.org/officeDocument/2006/relationships/image" Target="../media/image1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aggle.com/willkoehrsen/clean-manual-feature-engineering#Combined-Aggregation-Function" TargetMode="External"/><Relationship Id="rId4" Type="http://schemas.openxmlformats.org/officeDocument/2006/relationships/hyperlink" Target="https://www.kaggle.com/ashukr/the-model-3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artgor/satander-eda-nn-features-lgb#NN-features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www.kaggle.com/mbkinaci/xgboost-with-best-features-feature-importance#XGBOOST-FEATURE-IMPORTANCE-WITH-DEFAULT-PARAMETERS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kaggle.com/amitkumarjaiswal/xgb-with-feature-engineering/log" TargetMode="External"/><Relationship Id="rId5" Type="http://schemas.openxmlformats.org/officeDocument/2006/relationships/hyperlink" Target="https://www.kaggle.com/sheboke93/santander-46-features-add-andrew-s-feature" TargetMode="External"/><Relationship Id="rId4" Type="http://schemas.openxmlformats.org/officeDocument/2006/relationships/hyperlink" Target="https://www.kaggle.com/nanomathias/feature-engineering-benchmarks#2.-Feature-Benchmarking-/-Importance-Testing" TargetMode="External"/><Relationship Id="rId9" Type="http://schemas.openxmlformats.org/officeDocument/2006/relationships/hyperlink" Target="https://www.kaggle.com/willkoehrsen/start-here-a-gentle-introduction#Feature-Engineering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14511456-1608-42C3-9A08-04EBDD070538}"/>
              </a:ext>
            </a:extLst>
          </p:cNvPr>
          <p:cNvGrpSpPr/>
          <p:nvPr/>
        </p:nvGrpSpPr>
        <p:grpSpPr>
          <a:xfrm>
            <a:off x="0" y="1535185"/>
            <a:ext cx="12192000" cy="1739909"/>
            <a:chOff x="0" y="1535185"/>
            <a:chExt cx="12192000" cy="1739909"/>
          </a:xfrm>
        </p:grpSpPr>
        <p:pic>
          <p:nvPicPr>
            <p:cNvPr id="1028" name="Picture 4" descr="http://www.koreacb.com/resources/asset/images/contents/visual/sub_visual_company.jpg">
              <a:extLst>
                <a:ext uri="{FF2B5EF4-FFF2-40B4-BE49-F238E27FC236}">
                  <a16:creationId xmlns:a16="http://schemas.microsoft.com/office/drawing/2014/main" id="{26269F8D-491E-49F2-AF59-0BAA0D31C5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535185"/>
              <a:ext cx="12192000" cy="17399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http://www.koreacb.com/resources/asset/images/common/logo.png">
              <a:extLst>
                <a:ext uri="{FF2B5EF4-FFF2-40B4-BE49-F238E27FC236}">
                  <a16:creationId xmlns:a16="http://schemas.microsoft.com/office/drawing/2014/main" id="{C0D9B600-34AB-4729-8F52-73286401A0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368" y="1753124"/>
              <a:ext cx="968537" cy="303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57253C34-613F-4DBC-BB0E-FF4A5AB80C5D}"/>
                </a:ext>
              </a:extLst>
            </p:cNvPr>
            <p:cNvSpPr/>
            <p:nvPr/>
          </p:nvSpPr>
          <p:spPr>
            <a:xfrm>
              <a:off x="2137794" y="1928085"/>
              <a:ext cx="7916411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800" b="1">
                  <a:solidFill>
                    <a:schemeClr val="bg1"/>
                  </a:solidFill>
                </a:rPr>
                <a:t>Dacon</a:t>
              </a:r>
              <a:r>
                <a:rPr lang="ko-KR" altLang="en-US" sz="2800" b="1">
                  <a:solidFill>
                    <a:schemeClr val="bg1"/>
                  </a:solidFill>
                </a:rPr>
                <a:t> </a:t>
              </a:r>
              <a:r>
                <a:rPr lang="en-US" altLang="ko-KR" sz="2800" b="1">
                  <a:solidFill>
                    <a:schemeClr val="bg1"/>
                  </a:solidFill>
                </a:rPr>
                <a:t>8</a:t>
              </a:r>
              <a:r>
                <a:rPr lang="en-US" altLang="ko-KR" sz="2800" b="1" baseline="30000">
                  <a:solidFill>
                    <a:schemeClr val="bg1"/>
                  </a:solidFill>
                </a:rPr>
                <a:t>th</a:t>
              </a:r>
              <a:r>
                <a:rPr lang="ko-KR" altLang="en-US" sz="2800" b="1">
                  <a:solidFill>
                    <a:schemeClr val="bg1"/>
                  </a:solidFill>
                </a:rPr>
                <a:t> </a:t>
              </a:r>
              <a:r>
                <a:rPr lang="en-US" altLang="ko-KR" sz="2800" b="1">
                  <a:solidFill>
                    <a:schemeClr val="bg1"/>
                  </a:solidFill>
                </a:rPr>
                <a:t>KCB</a:t>
              </a:r>
              <a:r>
                <a:rPr lang="ko-KR" altLang="en-US" sz="2800" b="1">
                  <a:solidFill>
                    <a:schemeClr val="bg1"/>
                  </a:solidFill>
                </a:rPr>
                <a:t> </a:t>
              </a:r>
              <a:r>
                <a:rPr lang="en-US" altLang="ko-KR" sz="2800" b="1">
                  <a:solidFill>
                    <a:schemeClr val="bg1"/>
                  </a:solidFill>
                </a:rPr>
                <a:t>Visualization Competition</a:t>
              </a:r>
            </a:p>
            <a:p>
              <a:pPr algn="ctr"/>
              <a:r>
                <a:rPr lang="en-US" altLang="ko-KR" sz="2800" b="1">
                  <a:solidFill>
                    <a:schemeClr val="bg1"/>
                  </a:solidFill>
                </a:rPr>
                <a:t>-EDA-</a:t>
              </a:r>
              <a:endParaRPr lang="ko-KR" altLang="en-US" sz="2800" b="1">
                <a:solidFill>
                  <a:schemeClr val="bg1"/>
                </a:solidFill>
              </a:endParaRP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E880B2C-2EC6-4C62-AC33-470159EABBFF}"/>
              </a:ext>
            </a:extLst>
          </p:cNvPr>
          <p:cNvSpPr/>
          <p:nvPr/>
        </p:nvSpPr>
        <p:spPr>
          <a:xfrm>
            <a:off x="2137793" y="6273225"/>
            <a:ext cx="791641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/>
              <a:t>YILGUK SEO</a:t>
            </a:r>
          </a:p>
          <a:p>
            <a:pPr algn="ctr"/>
            <a:r>
              <a:rPr lang="en-US" altLang="ko-KR" sz="1600" b="1"/>
              <a:t>roal214@naver.com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3137785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223065" y="656743"/>
            <a:ext cx="28956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Feature distribution</a:t>
            </a:r>
            <a:endParaRPr lang="ko-KR" altLang="en-US" sz="2000">
              <a:solidFill>
                <a:schemeClr val="bg1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E72E6BD-754C-440A-9492-A735C2DD9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665" y="721292"/>
            <a:ext cx="8957931" cy="6136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1001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distribution</a:t>
            </a:r>
            <a:endParaRPr lang="ko-KR" altLang="en-US" sz="200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887DDC-EBEC-4DCE-B71A-92D90239A3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993"/>
          <a:stretch/>
        </p:blipFill>
        <p:spPr>
          <a:xfrm>
            <a:off x="2953534" y="741954"/>
            <a:ext cx="9238466" cy="61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05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distribution</a:t>
            </a:r>
            <a:endParaRPr lang="ko-KR" altLang="en-US" sz="200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39D373-E954-4452-8757-FAE02133A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470" y="923386"/>
            <a:ext cx="10472530" cy="572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1071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distribution</a:t>
            </a:r>
            <a:endParaRPr lang="ko-KR" altLang="en-US" sz="200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6FEED8-FFEC-4897-AB03-534458263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7679" y="1054449"/>
            <a:ext cx="96678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56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distribution</a:t>
            </a:r>
            <a:endParaRPr lang="ko-KR" altLang="en-US" sz="200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648638-9F0C-4206-B358-1738737BA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006" y="951464"/>
            <a:ext cx="100965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88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Corr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5D7605-013F-4C36-A351-D1122216D9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9470" y="747504"/>
            <a:ext cx="10397986" cy="584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883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Corr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5E0EF19-BDAF-431C-9D4E-8459455A8809}"/>
              </a:ext>
            </a:extLst>
          </p:cNvPr>
          <p:cNvGrpSpPr/>
          <p:nvPr/>
        </p:nvGrpSpPr>
        <p:grpSpPr>
          <a:xfrm>
            <a:off x="1622513" y="654339"/>
            <a:ext cx="8757275" cy="5975061"/>
            <a:chOff x="1622513" y="654339"/>
            <a:chExt cx="8757275" cy="597506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DABC746-A0DD-4DBA-BD16-5B746D0068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12875"/>
            <a:stretch/>
          </p:blipFill>
          <p:spPr>
            <a:xfrm>
              <a:off x="1622513" y="654339"/>
              <a:ext cx="5980043" cy="5975061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78C5DDE-005F-49BB-AEED-69B8BC024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48155" y="2610472"/>
              <a:ext cx="4396301" cy="2428668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E08C3B7-4673-49CD-AFCF-D366DBFA05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4323" r="26484" b="71619"/>
            <a:stretch/>
          </p:blipFill>
          <p:spPr>
            <a:xfrm>
              <a:off x="5983486" y="2332176"/>
              <a:ext cx="4396302" cy="278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244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Feature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Corr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6472A46-0B12-40EB-88F0-77C930AA5A4E}"/>
              </a:ext>
            </a:extLst>
          </p:cNvPr>
          <p:cNvGrpSpPr/>
          <p:nvPr/>
        </p:nvGrpSpPr>
        <p:grpSpPr>
          <a:xfrm>
            <a:off x="1622513" y="1059000"/>
            <a:ext cx="10493855" cy="5798999"/>
            <a:chOff x="1622513" y="1059000"/>
            <a:chExt cx="10493855" cy="5798999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B52B687-721F-4F24-B0B6-6923C9AAE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22513" y="1059000"/>
              <a:ext cx="10493855" cy="579899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ADBF261-F77B-425D-8B6E-1A65DF469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9668" y="2444024"/>
              <a:ext cx="4076700" cy="1514475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FD8F898-5838-4C4F-A40E-285CC38155EA}"/>
              </a:ext>
            </a:extLst>
          </p:cNvPr>
          <p:cNvSpPr/>
          <p:nvPr/>
        </p:nvSpPr>
        <p:spPr>
          <a:xfrm>
            <a:off x="8766174" y="1332742"/>
            <a:ext cx="1622513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Looks linear</a:t>
            </a:r>
          </a:p>
        </p:txBody>
      </p:sp>
    </p:spTree>
    <p:extLst>
      <p:ext uri="{BB962C8B-B14F-4D97-AF65-F5344CB8AC3E}">
        <p14:creationId xmlns:p14="http://schemas.microsoft.com/office/powerpoint/2010/main" val="2599282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707886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Base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E01E3D-C03A-409D-9A08-1CA45790F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02041"/>
            <a:ext cx="5495925" cy="50768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D920F2D-C872-45EF-AE37-F87E077A1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923" y="1502041"/>
            <a:ext cx="53721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84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707886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Base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B76B482F-5921-47FE-9436-A985E64886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9897" y="1853967"/>
            <a:ext cx="6932103" cy="43087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805B25-47C8-42C9-B24A-68FDDF962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46437"/>
            <a:ext cx="53721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36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45F039A-8AD8-454B-88A4-3049A01F1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094" y="654339"/>
            <a:ext cx="3876675" cy="56388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6698172" y="5143716"/>
            <a:ext cx="4893623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</a:rPr>
              <a:t>Need</a:t>
            </a:r>
            <a:r>
              <a:rPr lang="ko-KR" altLang="en-US" sz="2800">
                <a:solidFill>
                  <a:schemeClr val="bg1"/>
                </a:solidFill>
              </a:rPr>
              <a:t> </a:t>
            </a:r>
            <a:r>
              <a:rPr lang="en-US" altLang="ko-KR" sz="2800">
                <a:solidFill>
                  <a:schemeClr val="bg1"/>
                </a:solidFill>
              </a:rPr>
              <a:t>imputation</a:t>
            </a:r>
            <a:r>
              <a:rPr lang="ko-KR" altLang="en-US" sz="2800">
                <a:solidFill>
                  <a:schemeClr val="bg1"/>
                </a:solidFill>
              </a:rPr>
              <a:t> </a:t>
            </a:r>
            <a:r>
              <a:rPr lang="en-US" altLang="ko-KR" sz="2800">
                <a:solidFill>
                  <a:schemeClr val="bg1"/>
                </a:solidFill>
              </a:rPr>
              <a:t>issue here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F11AED-DE87-48F2-A035-7EC20537E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903" y="654339"/>
            <a:ext cx="5495925" cy="431482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79CD66F-ED02-4F96-8BAA-6C7A7D05C56A}"/>
              </a:ext>
            </a:extLst>
          </p:cNvPr>
          <p:cNvSpPr/>
          <p:nvPr/>
        </p:nvSpPr>
        <p:spPr>
          <a:xfrm>
            <a:off x="323368" y="6334780"/>
            <a:ext cx="5092117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Categorical variables : month, city, sex, ages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5468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707886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Base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805B25-47C8-42C9-B24A-68FDDF962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0324"/>
            <a:ext cx="4745812" cy="41243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E603F25-41C4-4803-8609-0DF0E148BA16}"/>
              </a:ext>
            </a:extLst>
          </p:cNvPr>
          <p:cNvSpPr/>
          <p:nvPr/>
        </p:nvSpPr>
        <p:spPr>
          <a:xfrm>
            <a:off x="5708858" y="662385"/>
            <a:ext cx="6246353" cy="400110"/>
          </a:xfrm>
          <a:prstGeom prst="rect">
            <a:avLst/>
          </a:prstGeom>
          <a:solidFill>
            <a:srgbClr val="4E2E3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What I noticed from this are: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8CFB6A8-1750-4412-A14D-EB29FD7CCABC}"/>
              </a:ext>
            </a:extLst>
          </p:cNvPr>
          <p:cNvSpPr/>
          <p:nvPr/>
        </p:nvSpPr>
        <p:spPr>
          <a:xfrm>
            <a:off x="4745812" y="2036080"/>
            <a:ext cx="6113633" cy="461665"/>
          </a:xfrm>
          <a:prstGeom prst="rect">
            <a:avLst/>
          </a:prstGeom>
          <a:solidFill>
            <a:srgbClr val="4E2E3A"/>
          </a:solidFill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[monthly_installments_loan]</a:t>
            </a:r>
          </a:p>
          <a:p>
            <a:r>
              <a:rPr lang="ko-KR" altLang="en-US" sz="1200">
                <a:solidFill>
                  <a:schemeClr val="bg1"/>
                </a:solidFill>
                <a:highlight>
                  <a:srgbClr val="FF00FF"/>
                </a:highlight>
              </a:rPr>
              <a:t>할부금융업종</a:t>
            </a:r>
            <a:r>
              <a:rPr lang="ko-KR" altLang="en-US" sz="1200">
                <a:solidFill>
                  <a:schemeClr val="bg1"/>
                </a:solidFill>
              </a:rPr>
              <a:t>으로부터 </a:t>
            </a:r>
            <a:r>
              <a:rPr lang="en-US" altLang="ko-KR" sz="1200">
                <a:solidFill>
                  <a:schemeClr val="bg1"/>
                </a:solidFill>
              </a:rPr>
              <a:t>KCB</a:t>
            </a:r>
            <a:r>
              <a:rPr lang="ko-KR" altLang="en-US" sz="1200">
                <a:solidFill>
                  <a:schemeClr val="bg1"/>
                </a:solidFill>
              </a:rPr>
              <a:t>에 등록된 대출개설정보 중 개인대출정보의 대출금액의 합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5AD9340-8FD1-4F6D-BC10-86A7FD0F31A2}"/>
              </a:ext>
            </a:extLst>
          </p:cNvPr>
          <p:cNvSpPr/>
          <p:nvPr/>
        </p:nvSpPr>
        <p:spPr>
          <a:xfrm>
            <a:off x="4745812" y="1262898"/>
            <a:ext cx="7383213" cy="738664"/>
          </a:xfrm>
          <a:prstGeom prst="rect">
            <a:avLst/>
          </a:prstGeom>
          <a:solidFill>
            <a:srgbClr val="4E2E3A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city – quite plausible that people’s credit rating are related income level of themselves.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Big cities are prone to have people having robust credit rating.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monthly_installments_loan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4149ADD-0D79-46F3-A31F-A30A2F8BE4ED}"/>
              </a:ext>
            </a:extLst>
          </p:cNvPr>
          <p:cNvSpPr/>
          <p:nvPr/>
        </p:nvSpPr>
        <p:spPr>
          <a:xfrm>
            <a:off x="4745811" y="2526322"/>
            <a:ext cx="7383213" cy="523220"/>
          </a:xfrm>
          <a:prstGeom prst="rect">
            <a:avLst/>
          </a:prstGeom>
          <a:solidFill>
            <a:srgbClr val="4E2E3A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monthly_installments_loan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 – monthly sum of loan is intuitively related.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A023FDF-BEDD-4EEF-A1E1-1E26D45A1669}"/>
              </a:ext>
            </a:extLst>
          </p:cNvPr>
          <p:cNvSpPr/>
          <p:nvPr/>
        </p:nvSpPr>
        <p:spPr>
          <a:xfrm>
            <a:off x="4745812" y="3078119"/>
            <a:ext cx="7383213" cy="738664"/>
          </a:xfrm>
          <a:prstGeom prst="rect">
            <a:avLst/>
          </a:prstGeom>
          <a:solidFill>
            <a:srgbClr val="4E2E3A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month</a:t>
            </a:r>
          </a:p>
          <a:p>
            <a:pPr marL="285750" indent="-285750">
              <a:buFontTx/>
              <a:buChar char="-"/>
            </a:pPr>
            <a:r>
              <a:rPr lang="en-US" altLang="ko-KR" sz="1400">
                <a:solidFill>
                  <a:schemeClr val="bg1"/>
                </a:solidFill>
              </a:rPr>
              <a:t>I don’t know why month are related yet.</a:t>
            </a:r>
          </a:p>
          <a:p>
            <a:pPr marL="285750" indent="-285750">
              <a:buFontTx/>
              <a:buChar char="-"/>
            </a:pPr>
            <a:r>
              <a:rPr lang="en-US" altLang="ko-KR" sz="1400">
                <a:solidFill>
                  <a:schemeClr val="bg1"/>
                </a:solidFill>
              </a:rPr>
              <a:t>Look forward to understand this. (relationship between avg_score and month)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6365A4B-0C36-485B-9D8B-CB4D417D074C}"/>
              </a:ext>
            </a:extLst>
          </p:cNvPr>
          <p:cNvSpPr/>
          <p:nvPr/>
        </p:nvSpPr>
        <p:spPr>
          <a:xfrm>
            <a:off x="4745812" y="3845360"/>
            <a:ext cx="7383213" cy="523220"/>
          </a:xfrm>
          <a:prstGeom prst="rect">
            <a:avLst/>
          </a:prstGeom>
          <a:solidFill>
            <a:srgbClr val="4E2E3A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avg_rat</a:t>
            </a:r>
          </a:p>
          <a:p>
            <a:pPr marL="285750" indent="-285750">
              <a:buFontTx/>
              <a:buChar char="-"/>
            </a:pPr>
            <a:r>
              <a:rPr lang="en-US" altLang="ko-KR" sz="1400">
                <a:solidFill>
                  <a:schemeClr val="bg1"/>
                </a:solidFill>
              </a:rPr>
              <a:t>This is designated by avg_score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D1162C-08EF-4558-82DB-368B8A5F7399}"/>
              </a:ext>
            </a:extLst>
          </p:cNvPr>
          <p:cNvSpPr/>
          <p:nvPr/>
        </p:nvSpPr>
        <p:spPr>
          <a:xfrm>
            <a:off x="4745811" y="6002075"/>
            <a:ext cx="7209399" cy="646331"/>
          </a:xfrm>
          <a:prstGeom prst="rect">
            <a:avLst/>
          </a:prstGeom>
          <a:solidFill>
            <a:srgbClr val="4E2E3A"/>
          </a:solidFill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[inst_rep_loanb]</a:t>
            </a:r>
          </a:p>
          <a:p>
            <a:r>
              <a:rPr lang="en-US" altLang="ko-KR" sz="1200">
                <a:solidFill>
                  <a:schemeClr val="bg1"/>
                </a:solidFill>
              </a:rPr>
              <a:t>KCB</a:t>
            </a:r>
            <a:r>
              <a:rPr lang="ko-KR" altLang="en-US" sz="1200">
                <a:solidFill>
                  <a:schemeClr val="bg1"/>
                </a:solidFill>
              </a:rPr>
              <a:t>에 등록된 대출개설정보 중 거래형태코드가 </a:t>
            </a:r>
            <a:r>
              <a:rPr lang="ko-KR" altLang="en-US" sz="1200">
                <a:solidFill>
                  <a:schemeClr val="bg1"/>
                </a:solidFill>
                <a:highlight>
                  <a:srgbClr val="FF00FF"/>
                </a:highlight>
              </a:rPr>
              <a:t>분할상환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원리금균등</a:t>
            </a:r>
            <a:r>
              <a:rPr lang="en-US" altLang="ko-KR" sz="1200">
                <a:solidFill>
                  <a:schemeClr val="bg1"/>
                </a:solidFill>
              </a:rPr>
              <a:t>,</a:t>
            </a:r>
            <a:r>
              <a:rPr lang="ko-KR" altLang="en-US" sz="1200">
                <a:solidFill>
                  <a:schemeClr val="bg1"/>
                </a:solidFill>
              </a:rPr>
              <a:t>원금균등</a:t>
            </a:r>
            <a:r>
              <a:rPr lang="en-US" altLang="ko-KR" sz="1200">
                <a:solidFill>
                  <a:schemeClr val="bg1"/>
                </a:solidFill>
              </a:rPr>
              <a:t>,</a:t>
            </a:r>
            <a:r>
              <a:rPr lang="ko-KR" altLang="en-US" sz="1200">
                <a:solidFill>
                  <a:schemeClr val="bg1"/>
                </a:solidFill>
              </a:rPr>
              <a:t>거치상환등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으로 등록된 개인대출정보 대출잔액의합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85EB37-9294-4B4B-A9DF-53DC0E1B95BB}"/>
              </a:ext>
            </a:extLst>
          </p:cNvPr>
          <p:cNvSpPr/>
          <p:nvPr/>
        </p:nvSpPr>
        <p:spPr>
          <a:xfrm>
            <a:off x="4745812" y="4397157"/>
            <a:ext cx="6113633" cy="461665"/>
          </a:xfrm>
          <a:prstGeom prst="rect">
            <a:avLst/>
          </a:prstGeom>
          <a:solidFill>
            <a:srgbClr val="4E2E3A"/>
          </a:solidFill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[monthly_sbk_loan]</a:t>
            </a:r>
          </a:p>
          <a:p>
            <a:r>
              <a:rPr lang="ko-KR" altLang="en-US" sz="1200">
                <a:solidFill>
                  <a:schemeClr val="bg1"/>
                </a:solidFill>
                <a:highlight>
                  <a:srgbClr val="FF00FF"/>
                </a:highlight>
              </a:rPr>
              <a:t>저축은행업종</a:t>
            </a:r>
            <a:r>
              <a:rPr lang="ko-KR" altLang="en-US" sz="1200">
                <a:solidFill>
                  <a:schemeClr val="bg1"/>
                </a:solidFill>
              </a:rPr>
              <a:t>으로부터 </a:t>
            </a:r>
            <a:r>
              <a:rPr lang="en-US" altLang="ko-KR" sz="1200">
                <a:solidFill>
                  <a:schemeClr val="bg1"/>
                </a:solidFill>
              </a:rPr>
              <a:t>KCB</a:t>
            </a:r>
            <a:r>
              <a:rPr lang="ko-KR" altLang="en-US" sz="1200">
                <a:solidFill>
                  <a:schemeClr val="bg1"/>
                </a:solidFill>
              </a:rPr>
              <a:t>에 등록된 대출개설정보 중 개인대출정보의 대출금액의 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6A50DDA-AC94-4319-83FC-0E5E1A90FA5C}"/>
              </a:ext>
            </a:extLst>
          </p:cNvPr>
          <p:cNvSpPr/>
          <p:nvPr/>
        </p:nvSpPr>
        <p:spPr>
          <a:xfrm>
            <a:off x="4745811" y="4887399"/>
            <a:ext cx="7383213" cy="523220"/>
          </a:xfrm>
          <a:prstGeom prst="rect">
            <a:avLst/>
          </a:prstGeom>
          <a:solidFill>
            <a:srgbClr val="4E2E3A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monthly_sbk_loan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 – monthly sum of loan is intuitively related.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9F7342-FE9B-4ACC-AA1E-C0BCA9EBC1B0}"/>
              </a:ext>
            </a:extLst>
          </p:cNvPr>
          <p:cNvSpPr/>
          <p:nvPr/>
        </p:nvSpPr>
        <p:spPr>
          <a:xfrm>
            <a:off x="4745811" y="5447328"/>
            <a:ext cx="7383213" cy="523220"/>
          </a:xfrm>
          <a:prstGeom prst="rect">
            <a:avLst/>
          </a:prstGeom>
          <a:solidFill>
            <a:srgbClr val="4E2E3A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inst_rep_loanb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 – monthly sum of loan is intuitively related.</a:t>
            </a:r>
          </a:p>
        </p:txBody>
      </p:sp>
    </p:spTree>
    <p:extLst>
      <p:ext uri="{BB962C8B-B14F-4D97-AF65-F5344CB8AC3E}">
        <p14:creationId xmlns:p14="http://schemas.microsoft.com/office/powerpoint/2010/main" val="5501174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707886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Base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805B25-47C8-42C9-B24A-68FDDF962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570324"/>
            <a:ext cx="4745812" cy="412432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E603F25-41C4-4803-8609-0DF0E148BA16}"/>
              </a:ext>
            </a:extLst>
          </p:cNvPr>
          <p:cNvSpPr/>
          <p:nvPr/>
        </p:nvSpPr>
        <p:spPr>
          <a:xfrm>
            <a:off x="5708858" y="662385"/>
            <a:ext cx="6246353" cy="400110"/>
          </a:xfrm>
          <a:prstGeom prst="rect">
            <a:avLst/>
          </a:prstGeom>
          <a:solidFill>
            <a:srgbClr val="4E2E3A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What I noticed from this are:</a:t>
            </a:r>
            <a:endParaRPr lang="en-US" altLang="ko-KR" sz="120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D1162C-08EF-4558-82DB-368B8A5F7399}"/>
              </a:ext>
            </a:extLst>
          </p:cNvPr>
          <p:cNvSpPr/>
          <p:nvPr/>
        </p:nvSpPr>
        <p:spPr>
          <a:xfrm>
            <a:off x="4745811" y="1916972"/>
            <a:ext cx="7209399" cy="461665"/>
          </a:xfrm>
          <a:prstGeom prst="rect">
            <a:avLst/>
          </a:prstGeom>
          <a:solidFill>
            <a:srgbClr val="4E2E3A"/>
          </a:solidFill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[ls_rep_loanb]</a:t>
            </a:r>
          </a:p>
          <a:p>
            <a:r>
              <a:rPr lang="en-US" altLang="ko-KR" sz="1200">
                <a:solidFill>
                  <a:schemeClr val="bg1"/>
                </a:solidFill>
              </a:rPr>
              <a:t>KCB</a:t>
            </a:r>
            <a:r>
              <a:rPr lang="ko-KR" altLang="en-US" sz="1200">
                <a:solidFill>
                  <a:schemeClr val="bg1"/>
                </a:solidFill>
              </a:rPr>
              <a:t>에 등록된 대출개설정보 중 거래형태코드가 </a:t>
            </a:r>
            <a:r>
              <a:rPr lang="ko-KR" altLang="en-US" sz="1200">
                <a:solidFill>
                  <a:schemeClr val="bg1"/>
                </a:solidFill>
                <a:highlight>
                  <a:srgbClr val="FF00FF"/>
                </a:highlight>
              </a:rPr>
              <a:t>일시상환</a:t>
            </a:r>
            <a:r>
              <a:rPr lang="ko-KR" altLang="en-US" sz="1200">
                <a:solidFill>
                  <a:schemeClr val="bg1"/>
                </a:solidFill>
              </a:rPr>
              <a:t>으로 등록된 개인대출정보 대출잔액의합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89F7342-FE9B-4ACC-AA1E-C0BCA9EBC1B0}"/>
              </a:ext>
            </a:extLst>
          </p:cNvPr>
          <p:cNvSpPr/>
          <p:nvPr/>
        </p:nvSpPr>
        <p:spPr>
          <a:xfrm>
            <a:off x="4745811" y="1362225"/>
            <a:ext cx="7383213" cy="523220"/>
          </a:xfrm>
          <a:prstGeom prst="rect">
            <a:avLst/>
          </a:prstGeom>
          <a:solidFill>
            <a:srgbClr val="4E2E3A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ls_rep_loanb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 – monthly sum of loan is intuitively related.</a:t>
            </a:r>
          </a:p>
        </p:txBody>
      </p:sp>
    </p:spTree>
    <p:extLst>
      <p:ext uri="{BB962C8B-B14F-4D97-AF65-F5344CB8AC3E}">
        <p14:creationId xmlns:p14="http://schemas.microsoft.com/office/powerpoint/2010/main" val="2527261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8" y="-83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707886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Base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805B25-47C8-42C9-B24A-68FDDF962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0088" y="0"/>
            <a:ext cx="2894340" cy="25153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E603F25-41C4-4803-8609-0DF0E148BA16}"/>
              </a:ext>
            </a:extLst>
          </p:cNvPr>
          <p:cNvSpPr/>
          <p:nvPr/>
        </p:nvSpPr>
        <p:spPr>
          <a:xfrm>
            <a:off x="8460088" y="2477210"/>
            <a:ext cx="2894340" cy="276999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>
                <a:solidFill>
                  <a:schemeClr val="bg1"/>
                </a:solidFill>
              </a:rPr>
              <a:t>Model Developments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68A65A4-9DFD-4448-81A4-52485878C5C5}"/>
              </a:ext>
            </a:extLst>
          </p:cNvPr>
          <p:cNvSpPr/>
          <p:nvPr/>
        </p:nvSpPr>
        <p:spPr>
          <a:xfrm>
            <a:off x="392965" y="2242044"/>
            <a:ext cx="6113633" cy="461665"/>
          </a:xfrm>
          <a:prstGeom prst="rect">
            <a:avLst/>
          </a:prstGeom>
          <a:solidFill>
            <a:srgbClr val="4E2E3A"/>
          </a:solidFill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[monthly_installments_loan]</a:t>
            </a:r>
          </a:p>
          <a:p>
            <a:r>
              <a:rPr lang="ko-KR" altLang="en-US" sz="1200">
                <a:solidFill>
                  <a:schemeClr val="bg1"/>
                </a:solidFill>
                <a:highlight>
                  <a:srgbClr val="FF00FF"/>
                </a:highlight>
              </a:rPr>
              <a:t>할부금융업종</a:t>
            </a:r>
            <a:r>
              <a:rPr lang="ko-KR" altLang="en-US" sz="1200">
                <a:solidFill>
                  <a:schemeClr val="bg1"/>
                </a:solidFill>
              </a:rPr>
              <a:t>으로부터 </a:t>
            </a:r>
            <a:r>
              <a:rPr lang="en-US" altLang="ko-KR" sz="1200">
                <a:solidFill>
                  <a:schemeClr val="bg1"/>
                </a:solidFill>
              </a:rPr>
              <a:t>KCB</a:t>
            </a:r>
            <a:r>
              <a:rPr lang="ko-KR" altLang="en-US" sz="1200">
                <a:solidFill>
                  <a:schemeClr val="bg1"/>
                </a:solidFill>
              </a:rPr>
              <a:t>에 등록된 대출개설정보 중 개인대출정보의 대출금액의 합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B7C0FF-2E01-446B-BC89-6B573507628D}"/>
              </a:ext>
            </a:extLst>
          </p:cNvPr>
          <p:cNvSpPr/>
          <p:nvPr/>
        </p:nvSpPr>
        <p:spPr>
          <a:xfrm>
            <a:off x="392965" y="1468862"/>
            <a:ext cx="7383213" cy="738664"/>
          </a:xfrm>
          <a:prstGeom prst="rect">
            <a:avLst/>
          </a:prstGeom>
          <a:solidFill>
            <a:srgbClr val="4E2E3A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city – quite plausible that people’s credit rating are related income level of themselves.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Big cities are prone to have people having robust credit rating.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monthly_installments_loan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BB5F003-DA94-4788-B7FD-2D0CFFDF84EA}"/>
              </a:ext>
            </a:extLst>
          </p:cNvPr>
          <p:cNvSpPr/>
          <p:nvPr/>
        </p:nvSpPr>
        <p:spPr>
          <a:xfrm>
            <a:off x="392964" y="2732286"/>
            <a:ext cx="7383213" cy="523220"/>
          </a:xfrm>
          <a:prstGeom prst="rect">
            <a:avLst/>
          </a:prstGeom>
          <a:solidFill>
            <a:srgbClr val="4E2E3A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monthly_installments_loan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 – monthly sum of loan is intuitively related.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070A925-523D-4F93-8713-688A88752F4E}"/>
              </a:ext>
            </a:extLst>
          </p:cNvPr>
          <p:cNvSpPr/>
          <p:nvPr/>
        </p:nvSpPr>
        <p:spPr>
          <a:xfrm>
            <a:off x="392965" y="3284083"/>
            <a:ext cx="7383213" cy="738664"/>
          </a:xfrm>
          <a:prstGeom prst="rect">
            <a:avLst/>
          </a:prstGeom>
          <a:solidFill>
            <a:srgbClr val="4E2E3A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month</a:t>
            </a:r>
          </a:p>
          <a:p>
            <a:pPr marL="285750" indent="-285750">
              <a:buFontTx/>
              <a:buChar char="-"/>
            </a:pPr>
            <a:r>
              <a:rPr lang="en-US" altLang="ko-KR" sz="1400">
                <a:solidFill>
                  <a:schemeClr val="bg1"/>
                </a:solidFill>
              </a:rPr>
              <a:t>I don’t know why month are related yet.</a:t>
            </a:r>
          </a:p>
          <a:p>
            <a:pPr marL="285750" indent="-285750">
              <a:buFontTx/>
              <a:buChar char="-"/>
            </a:pPr>
            <a:r>
              <a:rPr lang="en-US" altLang="ko-KR" sz="1400">
                <a:solidFill>
                  <a:schemeClr val="bg1"/>
                </a:solidFill>
              </a:rPr>
              <a:t>Look forward to understand this. (relationship between avg_score and month)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147D86C-1367-4DEA-94ED-2604DA188A66}"/>
              </a:ext>
            </a:extLst>
          </p:cNvPr>
          <p:cNvSpPr/>
          <p:nvPr/>
        </p:nvSpPr>
        <p:spPr>
          <a:xfrm>
            <a:off x="392965" y="4051324"/>
            <a:ext cx="7383213" cy="523220"/>
          </a:xfrm>
          <a:prstGeom prst="rect">
            <a:avLst/>
          </a:prstGeom>
          <a:solidFill>
            <a:srgbClr val="4E2E3A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avg_rat</a:t>
            </a:r>
          </a:p>
          <a:p>
            <a:pPr marL="285750" indent="-285750">
              <a:buFontTx/>
              <a:buChar char="-"/>
            </a:pPr>
            <a:r>
              <a:rPr lang="en-US" altLang="ko-KR" sz="1400">
                <a:solidFill>
                  <a:schemeClr val="bg1"/>
                </a:solidFill>
              </a:rPr>
              <a:t>This is designated by avg_score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E000B0-6E60-42D5-AA4C-B464D8F65508}"/>
              </a:ext>
            </a:extLst>
          </p:cNvPr>
          <p:cNvSpPr/>
          <p:nvPr/>
        </p:nvSpPr>
        <p:spPr>
          <a:xfrm>
            <a:off x="392964" y="6208039"/>
            <a:ext cx="7209399" cy="646331"/>
          </a:xfrm>
          <a:prstGeom prst="rect">
            <a:avLst/>
          </a:prstGeom>
          <a:solidFill>
            <a:srgbClr val="4E2E3A"/>
          </a:solidFill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[inst_rep_loanb]</a:t>
            </a:r>
          </a:p>
          <a:p>
            <a:r>
              <a:rPr lang="en-US" altLang="ko-KR" sz="1200">
                <a:solidFill>
                  <a:schemeClr val="bg1"/>
                </a:solidFill>
              </a:rPr>
              <a:t>KCB</a:t>
            </a:r>
            <a:r>
              <a:rPr lang="ko-KR" altLang="en-US" sz="1200">
                <a:solidFill>
                  <a:schemeClr val="bg1"/>
                </a:solidFill>
              </a:rPr>
              <a:t>에 등록된 대출개설정보 중 거래형태코드가 </a:t>
            </a:r>
            <a:r>
              <a:rPr lang="ko-KR" altLang="en-US" sz="1200">
                <a:solidFill>
                  <a:schemeClr val="bg1"/>
                </a:solidFill>
                <a:highlight>
                  <a:srgbClr val="FF00FF"/>
                </a:highlight>
              </a:rPr>
              <a:t>분할상환</a:t>
            </a:r>
            <a:r>
              <a:rPr lang="en-US" altLang="ko-KR" sz="1200">
                <a:solidFill>
                  <a:schemeClr val="bg1"/>
                </a:solidFill>
              </a:rPr>
              <a:t>(</a:t>
            </a:r>
            <a:r>
              <a:rPr lang="ko-KR" altLang="en-US" sz="1200">
                <a:solidFill>
                  <a:schemeClr val="bg1"/>
                </a:solidFill>
              </a:rPr>
              <a:t>원리금균등</a:t>
            </a:r>
            <a:r>
              <a:rPr lang="en-US" altLang="ko-KR" sz="1200">
                <a:solidFill>
                  <a:schemeClr val="bg1"/>
                </a:solidFill>
              </a:rPr>
              <a:t>,</a:t>
            </a:r>
            <a:r>
              <a:rPr lang="ko-KR" altLang="en-US" sz="1200">
                <a:solidFill>
                  <a:schemeClr val="bg1"/>
                </a:solidFill>
              </a:rPr>
              <a:t>원금균등</a:t>
            </a:r>
            <a:r>
              <a:rPr lang="en-US" altLang="ko-KR" sz="1200">
                <a:solidFill>
                  <a:schemeClr val="bg1"/>
                </a:solidFill>
              </a:rPr>
              <a:t>,</a:t>
            </a:r>
            <a:r>
              <a:rPr lang="ko-KR" altLang="en-US" sz="1200">
                <a:solidFill>
                  <a:schemeClr val="bg1"/>
                </a:solidFill>
              </a:rPr>
              <a:t>거치상환등</a:t>
            </a:r>
            <a:r>
              <a:rPr lang="en-US" altLang="ko-KR" sz="1200">
                <a:solidFill>
                  <a:schemeClr val="bg1"/>
                </a:solidFill>
              </a:rPr>
              <a:t>)</a:t>
            </a:r>
            <a:r>
              <a:rPr lang="ko-KR" altLang="en-US" sz="1200">
                <a:solidFill>
                  <a:schemeClr val="bg1"/>
                </a:solidFill>
              </a:rPr>
              <a:t>으로 등록된 개인대출정보 대출잔액의합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0EBF2F-A44E-4420-8637-9D54525BEB1E}"/>
              </a:ext>
            </a:extLst>
          </p:cNvPr>
          <p:cNvSpPr/>
          <p:nvPr/>
        </p:nvSpPr>
        <p:spPr>
          <a:xfrm>
            <a:off x="392965" y="4603121"/>
            <a:ext cx="6113633" cy="461665"/>
          </a:xfrm>
          <a:prstGeom prst="rect">
            <a:avLst/>
          </a:prstGeom>
          <a:solidFill>
            <a:srgbClr val="4E2E3A"/>
          </a:solidFill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[monthly_sbk_loan]</a:t>
            </a:r>
          </a:p>
          <a:p>
            <a:r>
              <a:rPr lang="ko-KR" altLang="en-US" sz="1200">
                <a:solidFill>
                  <a:schemeClr val="bg1"/>
                </a:solidFill>
                <a:highlight>
                  <a:srgbClr val="FF00FF"/>
                </a:highlight>
              </a:rPr>
              <a:t>저축은행업종</a:t>
            </a:r>
            <a:r>
              <a:rPr lang="ko-KR" altLang="en-US" sz="1200">
                <a:solidFill>
                  <a:schemeClr val="bg1"/>
                </a:solidFill>
              </a:rPr>
              <a:t>으로부터 </a:t>
            </a:r>
            <a:r>
              <a:rPr lang="en-US" altLang="ko-KR" sz="1200">
                <a:solidFill>
                  <a:schemeClr val="bg1"/>
                </a:solidFill>
              </a:rPr>
              <a:t>KCB</a:t>
            </a:r>
            <a:r>
              <a:rPr lang="ko-KR" altLang="en-US" sz="1200">
                <a:solidFill>
                  <a:schemeClr val="bg1"/>
                </a:solidFill>
              </a:rPr>
              <a:t>에 등록된 대출개설정보 중 개인대출정보의 대출금액의 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4FCF122-6AEB-4904-9444-47E896BF0DA5}"/>
              </a:ext>
            </a:extLst>
          </p:cNvPr>
          <p:cNvSpPr/>
          <p:nvPr/>
        </p:nvSpPr>
        <p:spPr>
          <a:xfrm>
            <a:off x="392964" y="5093363"/>
            <a:ext cx="7383213" cy="523220"/>
          </a:xfrm>
          <a:prstGeom prst="rect">
            <a:avLst/>
          </a:prstGeom>
          <a:solidFill>
            <a:srgbClr val="4E2E3A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monthly_sbk_loan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 – monthly sum of loan is intuitively related.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9B38CF-DD2E-48A2-8060-BEC9D8DBFCC1}"/>
              </a:ext>
            </a:extLst>
          </p:cNvPr>
          <p:cNvSpPr/>
          <p:nvPr/>
        </p:nvSpPr>
        <p:spPr>
          <a:xfrm>
            <a:off x="392964" y="5653292"/>
            <a:ext cx="7383213" cy="523220"/>
          </a:xfrm>
          <a:prstGeom prst="rect">
            <a:avLst/>
          </a:prstGeom>
          <a:solidFill>
            <a:srgbClr val="4E2E3A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inst_rep_loanb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 – monthly sum of loan is intuitively related.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07DC19-6099-4D08-9F0F-1A45EAF0183B}"/>
              </a:ext>
            </a:extLst>
          </p:cNvPr>
          <p:cNvSpPr/>
          <p:nvPr/>
        </p:nvSpPr>
        <p:spPr>
          <a:xfrm>
            <a:off x="7776177" y="2806676"/>
            <a:ext cx="4415822" cy="3970318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r>
              <a:rPr lang="en-US" altLang="ko-KR" sz="1400">
                <a:solidFill>
                  <a:schemeClr val="bg1"/>
                </a:solidFill>
              </a:rPr>
              <a:t>CITY – assumed to be an income related factor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Grouping city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City to be categorical_feature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monthly_installments_loan – most common loans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MONTH - ??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KCB updates every 15</a:t>
            </a:r>
            <a:r>
              <a:rPr lang="en-US" altLang="ko-KR" sz="1400" baseline="30000">
                <a:solidFill>
                  <a:schemeClr val="bg1"/>
                </a:solidFill>
              </a:rPr>
              <a:t>th</a:t>
            </a:r>
            <a:r>
              <a:rPr lang="en-US" altLang="ko-KR" sz="1400">
                <a:solidFill>
                  <a:schemeClr val="bg1"/>
                </a:solidFill>
              </a:rPr>
              <a:t> and last day of the month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month to be categorical_feature</a:t>
            </a:r>
          </a:p>
          <a:p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monthly_sbk_loan – </a:t>
            </a:r>
            <a:r>
              <a:rPr lang="ko-KR" altLang="en-US" sz="1400">
                <a:solidFill>
                  <a:schemeClr val="bg1"/>
                </a:solidFill>
              </a:rPr>
              <a:t>제</a:t>
            </a:r>
            <a:r>
              <a:rPr lang="en-US" altLang="ko-KR" sz="1400">
                <a:solidFill>
                  <a:schemeClr val="bg1"/>
                </a:solidFill>
              </a:rPr>
              <a:t>2</a:t>
            </a:r>
            <a:r>
              <a:rPr lang="ko-KR" altLang="en-US" sz="1400">
                <a:solidFill>
                  <a:schemeClr val="bg1"/>
                </a:solidFill>
              </a:rPr>
              <a:t>금융 대출금액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inst_rep_loanb – </a:t>
            </a:r>
            <a:r>
              <a:rPr lang="ko-KR" altLang="en-US" sz="1400">
                <a:solidFill>
                  <a:schemeClr val="bg1"/>
                </a:solidFill>
              </a:rPr>
              <a:t>분할상환 대출잔액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ls_rep_loanb – </a:t>
            </a:r>
            <a:r>
              <a:rPr lang="ko-KR" altLang="en-US" sz="1400">
                <a:solidFill>
                  <a:schemeClr val="bg1"/>
                </a:solidFill>
              </a:rPr>
              <a:t>일시상환 대출잔액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loan_commitment – </a:t>
            </a:r>
            <a:r>
              <a:rPr lang="ko-KR" altLang="en-US" sz="1400">
                <a:solidFill>
                  <a:schemeClr val="bg1"/>
                </a:solidFill>
              </a:rPr>
              <a:t>한도대출 대출잔액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mortgage_loan</a:t>
            </a:r>
            <a:r>
              <a:rPr lang="ko-KR" altLang="en-US" sz="1400">
                <a:solidFill>
                  <a:schemeClr val="bg1"/>
                </a:solidFill>
              </a:rPr>
              <a:t> </a:t>
            </a:r>
            <a:r>
              <a:rPr lang="en-US" altLang="ko-KR" sz="1400">
                <a:solidFill>
                  <a:schemeClr val="bg1"/>
                </a:solidFill>
              </a:rPr>
              <a:t>–</a:t>
            </a:r>
            <a:r>
              <a:rPr lang="ko-KR" altLang="en-US" sz="1400">
                <a:solidFill>
                  <a:schemeClr val="bg1"/>
                </a:solidFill>
              </a:rPr>
              <a:t> 담보대출 대출금액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monthly_insurance_loan – </a:t>
            </a:r>
            <a:r>
              <a:rPr lang="ko-KR" altLang="en-US" sz="1400">
                <a:solidFill>
                  <a:schemeClr val="bg1"/>
                </a:solidFill>
              </a:rPr>
              <a:t>보험업종 대출금액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monthly_lc – </a:t>
            </a:r>
            <a:r>
              <a:rPr lang="ko-KR" altLang="en-US" sz="1400">
                <a:solidFill>
                  <a:schemeClr val="bg1"/>
                </a:solidFill>
              </a:rPr>
              <a:t>대출약정금액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>
                <a:solidFill>
                  <a:schemeClr val="bg1"/>
                </a:solidFill>
              </a:rPr>
              <a:t>monthly_card_spend</a:t>
            </a:r>
          </a:p>
        </p:txBody>
      </p:sp>
    </p:spTree>
    <p:extLst>
      <p:ext uri="{BB962C8B-B14F-4D97-AF65-F5344CB8AC3E}">
        <p14:creationId xmlns:p14="http://schemas.microsoft.com/office/powerpoint/2010/main" val="7773860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707886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Base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A8349F-919B-4B93-9FAE-41454FDEFD4B}"/>
              </a:ext>
            </a:extLst>
          </p:cNvPr>
          <p:cNvSpPr/>
          <p:nvPr/>
        </p:nvSpPr>
        <p:spPr>
          <a:xfrm>
            <a:off x="2750820" y="654339"/>
            <a:ext cx="4259580" cy="400110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Base Model Top Features</a:t>
            </a: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98E4495-698A-4D1A-90BB-2F6B4CED5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24506" y="0"/>
            <a:ext cx="1567494" cy="1362223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AB12E396-01D8-4698-8B2E-186998A0322A}"/>
              </a:ext>
            </a:extLst>
          </p:cNvPr>
          <p:cNvGrpSpPr/>
          <p:nvPr/>
        </p:nvGrpSpPr>
        <p:grpSpPr>
          <a:xfrm>
            <a:off x="340640" y="1362223"/>
            <a:ext cx="11535005" cy="5500395"/>
            <a:chOff x="0" y="1362223"/>
            <a:chExt cx="11535005" cy="55003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A38AF5-2754-4B04-BA47-77FF47B1A3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2" r="1302" b="84203"/>
            <a:stretch/>
          </p:blipFill>
          <p:spPr bwMode="auto">
            <a:xfrm>
              <a:off x="1" y="1362224"/>
              <a:ext cx="3808324" cy="2733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>
              <a:extLst>
                <a:ext uri="{FF2B5EF4-FFF2-40B4-BE49-F238E27FC236}">
                  <a16:creationId xmlns:a16="http://schemas.microsoft.com/office/drawing/2014/main" id="{7FDC9339-CF0A-48B2-B8ED-581B7C24268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92" t="15833" b="68375"/>
            <a:stretch/>
          </p:blipFill>
          <p:spPr bwMode="auto">
            <a:xfrm>
              <a:off x="0" y="4128934"/>
              <a:ext cx="3808325" cy="2733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">
              <a:extLst>
                <a:ext uri="{FF2B5EF4-FFF2-40B4-BE49-F238E27FC236}">
                  <a16:creationId xmlns:a16="http://schemas.microsoft.com/office/drawing/2014/main" id="{7E1DE882-4D0C-41C4-8819-94119CEA98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2" b="84203"/>
            <a:stretch/>
          </p:blipFill>
          <p:spPr bwMode="auto">
            <a:xfrm>
              <a:off x="3808325" y="1362223"/>
              <a:ext cx="3863340" cy="2737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">
              <a:extLst>
                <a:ext uri="{FF2B5EF4-FFF2-40B4-BE49-F238E27FC236}">
                  <a16:creationId xmlns:a16="http://schemas.microsoft.com/office/drawing/2014/main" id="{F37001E8-E445-414E-AD5D-D24103D06A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3" t="15771" b="68432"/>
            <a:stretch/>
          </p:blipFill>
          <p:spPr bwMode="auto">
            <a:xfrm>
              <a:off x="3808325" y="4095908"/>
              <a:ext cx="3863340" cy="2737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2">
              <a:extLst>
                <a:ext uri="{FF2B5EF4-FFF2-40B4-BE49-F238E27FC236}">
                  <a16:creationId xmlns:a16="http://schemas.microsoft.com/office/drawing/2014/main" id="{38592D72-D7C5-468C-A2BF-A8F0B25EC1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20" t="31523" r="312" b="52680"/>
            <a:stretch/>
          </p:blipFill>
          <p:spPr bwMode="auto">
            <a:xfrm>
              <a:off x="7671665" y="1362223"/>
              <a:ext cx="3863340" cy="2737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2">
              <a:extLst>
                <a:ext uri="{FF2B5EF4-FFF2-40B4-BE49-F238E27FC236}">
                  <a16:creationId xmlns:a16="http://schemas.microsoft.com/office/drawing/2014/main" id="{EDDFEB2E-2C78-4247-A24F-CD9D004A74F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3" t="47351" b="36852"/>
            <a:stretch/>
          </p:blipFill>
          <p:spPr bwMode="auto">
            <a:xfrm>
              <a:off x="7671665" y="4095907"/>
              <a:ext cx="3863340" cy="2737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7" name="화살표: 오른쪽 66">
            <a:extLst>
              <a:ext uri="{FF2B5EF4-FFF2-40B4-BE49-F238E27FC236}">
                <a16:creationId xmlns:a16="http://schemas.microsoft.com/office/drawing/2014/main" id="{F5EE08E1-B8A9-440A-BDAA-608659828A1E}"/>
              </a:ext>
            </a:extLst>
          </p:cNvPr>
          <p:cNvSpPr/>
          <p:nvPr/>
        </p:nvSpPr>
        <p:spPr>
          <a:xfrm rot="5400000">
            <a:off x="-2348026" y="3937385"/>
            <a:ext cx="5033339" cy="233960"/>
          </a:xfrm>
          <a:prstGeom prst="rightArrow">
            <a:avLst>
              <a:gd name="adj1" fmla="val 50000"/>
              <a:gd name="adj2" fmla="val 244918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</p:spTree>
    <p:extLst>
      <p:ext uri="{BB962C8B-B14F-4D97-AF65-F5344CB8AC3E}">
        <p14:creationId xmlns:p14="http://schemas.microsoft.com/office/powerpoint/2010/main" val="1040639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6743"/>
            <a:ext cx="1632317" cy="95410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</a:rPr>
              <a:t>DATA Cleaning</a:t>
            </a:r>
            <a:endParaRPr lang="ko-KR" altLang="en-US" sz="2800">
              <a:solidFill>
                <a:schemeClr val="bg1"/>
              </a:solidFill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B13FB2A8-813D-4D2D-A76F-304A839ACAB3}"/>
              </a:ext>
            </a:extLst>
          </p:cNvPr>
          <p:cNvGrpSpPr/>
          <p:nvPr/>
        </p:nvGrpSpPr>
        <p:grpSpPr>
          <a:xfrm>
            <a:off x="1706300" y="654341"/>
            <a:ext cx="5351957" cy="874295"/>
            <a:chOff x="232684" y="1270265"/>
            <a:chExt cx="7786794" cy="874295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79B7DBC4-38DD-4EB5-B25C-44D5E39599C2}"/>
                </a:ext>
              </a:extLst>
            </p:cNvPr>
            <p:cNvSpPr/>
            <p:nvPr/>
          </p:nvSpPr>
          <p:spPr>
            <a:xfrm>
              <a:off x="232684" y="1270265"/>
              <a:ext cx="7786794" cy="307777"/>
            </a:xfrm>
            <a:prstGeom prst="rect">
              <a:avLst/>
            </a:prstGeom>
            <a:solidFill>
              <a:srgbClr val="0D122C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Easily see the</a:t>
              </a:r>
              <a:r>
                <a:rPr lang="en-US" altLang="ko-KR" sz="1400">
                  <a:solidFill>
                    <a:schemeClr val="bg1"/>
                  </a:solidFill>
                  <a:highlight>
                    <a:srgbClr val="000080"/>
                  </a:highlight>
                </a:rPr>
                <a:t> </a:t>
              </a:r>
              <a:r>
                <a:rPr lang="en-US" altLang="ko-KR" sz="1400" b="1">
                  <a:solidFill>
                    <a:schemeClr val="bg1"/>
                  </a:solidFill>
                  <a:highlight>
                    <a:srgbClr val="000080"/>
                  </a:highlight>
                </a:rPr>
                <a:t>weirdness</a:t>
              </a:r>
              <a:r>
                <a:rPr lang="en-US" altLang="ko-KR" sz="1400">
                  <a:solidFill>
                    <a:schemeClr val="bg1"/>
                  </a:solidFill>
                  <a:highlight>
                    <a:srgbClr val="000080"/>
                  </a:highlight>
                </a:rPr>
                <a:t> </a:t>
              </a:r>
              <a:r>
                <a:rPr lang="en-US" altLang="ko-KR" sz="1400">
                  <a:solidFill>
                    <a:schemeClr val="bg1"/>
                  </a:solidFill>
                </a:rPr>
                <a:t>of many columns having</a:t>
              </a:r>
              <a:r>
                <a:rPr lang="en-US" altLang="ko-KR" sz="1400">
                  <a:solidFill>
                    <a:schemeClr val="bg1"/>
                  </a:solidFill>
                  <a:highlight>
                    <a:srgbClr val="000080"/>
                  </a:highlight>
                </a:rPr>
                <a:t> </a:t>
              </a:r>
              <a:r>
                <a:rPr lang="en-US" altLang="ko-KR" sz="1400" b="1">
                  <a:solidFill>
                    <a:schemeClr val="bg1"/>
                  </a:solidFill>
                  <a:highlight>
                    <a:srgbClr val="000080"/>
                  </a:highlight>
                </a:rPr>
                <a:t>large STD </a:t>
              </a:r>
              <a:endParaRPr lang="ko-KR" altLang="en-US" sz="1400" b="1">
                <a:solidFill>
                  <a:schemeClr val="bg1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6B79BDA-1606-486D-A73D-5E1430C013BF}"/>
                </a:ext>
              </a:extLst>
            </p:cNvPr>
            <p:cNvSpPr/>
            <p:nvPr/>
          </p:nvSpPr>
          <p:spPr>
            <a:xfrm>
              <a:off x="232684" y="1536894"/>
              <a:ext cx="7786794" cy="307777"/>
            </a:xfrm>
            <a:prstGeom prst="rect">
              <a:avLst/>
            </a:prstGeom>
            <a:solidFill>
              <a:srgbClr val="0D122C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To handle this issue, Scaling and Normalization are needed.</a:t>
              </a:r>
              <a:endParaRPr lang="ko-KR" altLang="en-US" sz="1400" b="1">
                <a:solidFill>
                  <a:schemeClr val="bg1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C752DB5-D8E4-4CB4-AB57-83081C165DD8}"/>
                </a:ext>
              </a:extLst>
            </p:cNvPr>
            <p:cNvSpPr/>
            <p:nvPr/>
          </p:nvSpPr>
          <p:spPr>
            <a:xfrm>
              <a:off x="232684" y="1836783"/>
              <a:ext cx="7786794" cy="307777"/>
            </a:xfrm>
            <a:prstGeom prst="rect">
              <a:avLst/>
            </a:prstGeom>
            <a:solidFill>
              <a:srgbClr val="0D122C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Let’s DO BOTH and See what will produce better results</a:t>
              </a:r>
              <a:endParaRPr lang="ko-KR" altLang="en-US" sz="1400" b="1">
                <a:solidFill>
                  <a:schemeClr val="bg1"/>
                </a:solidFill>
                <a:highlight>
                  <a:srgbClr val="000080"/>
                </a:highlight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18C50DBB-98B0-438E-88D7-4359A10BFB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4" y="1610850"/>
            <a:ext cx="5701419" cy="31047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0035D2F-407A-4FC0-9DCE-A8206E168B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2457"/>
          <a:stretch/>
        </p:blipFill>
        <p:spPr>
          <a:xfrm>
            <a:off x="76095" y="4622324"/>
            <a:ext cx="4775516" cy="2127766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B414F98-1AD6-422E-8C97-33551D937582}"/>
              </a:ext>
            </a:extLst>
          </p:cNvPr>
          <p:cNvGrpSpPr/>
          <p:nvPr/>
        </p:nvGrpSpPr>
        <p:grpSpPr>
          <a:xfrm>
            <a:off x="8868860" y="808229"/>
            <a:ext cx="2622290" cy="2117982"/>
            <a:chOff x="7954460" y="1074858"/>
            <a:chExt cx="2622290" cy="2117982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E7908ADA-9CB0-4B44-BEFA-CA6C5411BD99}"/>
                </a:ext>
              </a:extLst>
            </p:cNvPr>
            <p:cNvGrpSpPr/>
            <p:nvPr/>
          </p:nvGrpSpPr>
          <p:grpSpPr>
            <a:xfrm>
              <a:off x="7954460" y="1074858"/>
              <a:ext cx="2622290" cy="2117982"/>
              <a:chOff x="5853607" y="1708151"/>
              <a:chExt cx="2622290" cy="2117982"/>
            </a:xfrm>
          </p:grpSpPr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EC234B53-4775-4D4A-A6E5-3DB244E001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61498" r="47739"/>
              <a:stretch/>
            </p:blipFill>
            <p:spPr>
              <a:xfrm>
                <a:off x="5853607" y="1708151"/>
                <a:ext cx="2622290" cy="1810510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69E9DF2A-0EE0-428D-8DFA-7694EA8E05DC}"/>
                  </a:ext>
                </a:extLst>
              </p:cNvPr>
              <p:cNvSpPr/>
              <p:nvPr/>
            </p:nvSpPr>
            <p:spPr>
              <a:xfrm>
                <a:off x="5932720" y="3598097"/>
                <a:ext cx="2353646" cy="228036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>
                    <a:solidFill>
                      <a:srgbClr val="F141DC"/>
                    </a:solidFill>
                  </a:rPr>
                  <a:t>Shapes are the same</a:t>
                </a:r>
                <a:endParaRPr lang="ko-KR" altLang="en-US">
                  <a:solidFill>
                    <a:srgbClr val="F141DC"/>
                  </a:solidFill>
                </a:endParaRPr>
              </a:p>
            </p:txBody>
          </p:sp>
        </p:grp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2873884-A264-46C0-A774-AA477D4FEE74}"/>
                </a:ext>
              </a:extLst>
            </p:cNvPr>
            <p:cNvSpPr/>
            <p:nvPr/>
          </p:nvSpPr>
          <p:spPr>
            <a:xfrm>
              <a:off x="7954461" y="2638442"/>
              <a:ext cx="2622289" cy="228036"/>
            </a:xfrm>
            <a:prstGeom prst="rect">
              <a:avLst/>
            </a:prstGeom>
            <a:noFill/>
            <a:ln w="28575">
              <a:solidFill>
                <a:srgbClr val="F141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7170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6743"/>
            <a:ext cx="1632317" cy="95410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</a:rPr>
              <a:t>DATA Cleaning</a:t>
            </a:r>
            <a:endParaRPr lang="ko-KR" altLang="en-US" sz="280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B945EE2-12E3-4304-8025-7622D7E7B4F7}"/>
              </a:ext>
            </a:extLst>
          </p:cNvPr>
          <p:cNvGrpSpPr/>
          <p:nvPr/>
        </p:nvGrpSpPr>
        <p:grpSpPr>
          <a:xfrm>
            <a:off x="1706300" y="654341"/>
            <a:ext cx="5351957" cy="874295"/>
            <a:chOff x="232684" y="1270265"/>
            <a:chExt cx="7786794" cy="874295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D8E5BC9A-403A-4762-88AB-D858D32926F3}"/>
                </a:ext>
              </a:extLst>
            </p:cNvPr>
            <p:cNvSpPr/>
            <p:nvPr/>
          </p:nvSpPr>
          <p:spPr>
            <a:xfrm>
              <a:off x="232684" y="1270265"/>
              <a:ext cx="7786794" cy="307777"/>
            </a:xfrm>
            <a:prstGeom prst="rect">
              <a:avLst/>
            </a:prstGeom>
            <a:solidFill>
              <a:srgbClr val="0D122C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Easily see the</a:t>
              </a:r>
              <a:r>
                <a:rPr lang="en-US" altLang="ko-KR" sz="1400">
                  <a:solidFill>
                    <a:schemeClr val="bg1"/>
                  </a:solidFill>
                  <a:highlight>
                    <a:srgbClr val="000080"/>
                  </a:highlight>
                </a:rPr>
                <a:t> </a:t>
              </a:r>
              <a:r>
                <a:rPr lang="en-US" altLang="ko-KR" sz="1400" b="1">
                  <a:solidFill>
                    <a:schemeClr val="bg1"/>
                  </a:solidFill>
                  <a:highlight>
                    <a:srgbClr val="000080"/>
                  </a:highlight>
                </a:rPr>
                <a:t>weirdness</a:t>
              </a:r>
              <a:r>
                <a:rPr lang="en-US" altLang="ko-KR" sz="1400">
                  <a:solidFill>
                    <a:schemeClr val="bg1"/>
                  </a:solidFill>
                  <a:highlight>
                    <a:srgbClr val="000080"/>
                  </a:highlight>
                </a:rPr>
                <a:t> </a:t>
              </a:r>
              <a:r>
                <a:rPr lang="en-US" altLang="ko-KR" sz="1400">
                  <a:solidFill>
                    <a:schemeClr val="bg1"/>
                  </a:solidFill>
                </a:rPr>
                <a:t>of many columns having</a:t>
              </a:r>
              <a:r>
                <a:rPr lang="en-US" altLang="ko-KR" sz="1400">
                  <a:solidFill>
                    <a:schemeClr val="bg1"/>
                  </a:solidFill>
                  <a:highlight>
                    <a:srgbClr val="000080"/>
                  </a:highlight>
                </a:rPr>
                <a:t> </a:t>
              </a:r>
              <a:r>
                <a:rPr lang="en-US" altLang="ko-KR" sz="1400" b="1">
                  <a:solidFill>
                    <a:schemeClr val="bg1"/>
                  </a:solidFill>
                  <a:highlight>
                    <a:srgbClr val="000080"/>
                  </a:highlight>
                </a:rPr>
                <a:t>large STD </a:t>
              </a:r>
              <a:endParaRPr lang="ko-KR" altLang="en-US" sz="1400" b="1">
                <a:solidFill>
                  <a:schemeClr val="bg1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BF169687-E4D5-4571-961F-0F62CB5BABEF}"/>
                </a:ext>
              </a:extLst>
            </p:cNvPr>
            <p:cNvSpPr/>
            <p:nvPr/>
          </p:nvSpPr>
          <p:spPr>
            <a:xfrm>
              <a:off x="232684" y="1536894"/>
              <a:ext cx="7786794" cy="307777"/>
            </a:xfrm>
            <a:prstGeom prst="rect">
              <a:avLst/>
            </a:prstGeom>
            <a:solidFill>
              <a:srgbClr val="0D122C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To handle this issue, Scaling and Normalization are needed.</a:t>
              </a:r>
              <a:endParaRPr lang="ko-KR" altLang="en-US" sz="1400" b="1">
                <a:solidFill>
                  <a:schemeClr val="bg1"/>
                </a:solidFill>
                <a:highlight>
                  <a:srgbClr val="000080"/>
                </a:highlight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74C7BAA-9F81-460C-B5DE-6B13AD0C76EF}"/>
                </a:ext>
              </a:extLst>
            </p:cNvPr>
            <p:cNvSpPr/>
            <p:nvPr/>
          </p:nvSpPr>
          <p:spPr>
            <a:xfrm>
              <a:off x="232684" y="1836783"/>
              <a:ext cx="7786794" cy="307777"/>
            </a:xfrm>
            <a:prstGeom prst="rect">
              <a:avLst/>
            </a:prstGeom>
            <a:solidFill>
              <a:srgbClr val="0D122C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400">
                  <a:solidFill>
                    <a:schemeClr val="bg1"/>
                  </a:solidFill>
                </a:rPr>
                <a:t>Let’s DO BOTH and See what will produce better results</a:t>
              </a:r>
              <a:endParaRPr lang="ko-KR" altLang="en-US" sz="1400" b="1">
                <a:solidFill>
                  <a:schemeClr val="bg1"/>
                </a:solidFill>
                <a:highlight>
                  <a:srgbClr val="000080"/>
                </a:highlight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FF975D8-FCAB-4313-8257-262EDD1C3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7" y="1699661"/>
            <a:ext cx="6384388" cy="343029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D622A77-9D23-47F7-B5A9-93F2F2479A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8748" y="1528636"/>
            <a:ext cx="3551610" cy="4704119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46059F-C197-407A-9878-50C3C4E4ECCE}"/>
              </a:ext>
            </a:extLst>
          </p:cNvPr>
          <p:cNvSpPr/>
          <p:nvPr/>
        </p:nvSpPr>
        <p:spPr>
          <a:xfrm>
            <a:off x="7578358" y="6232755"/>
            <a:ext cx="2353646" cy="228036"/>
          </a:xfrm>
          <a:prstGeom prst="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141DC"/>
                </a:solidFill>
              </a:rPr>
              <a:t>Shapes are changed</a:t>
            </a:r>
            <a:endParaRPr lang="ko-KR" altLang="en-US">
              <a:solidFill>
                <a:srgbClr val="F141D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4365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298288E2-719D-4233-9276-1ECF3AF4A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5" y="1765322"/>
            <a:ext cx="8617863" cy="2346961"/>
          </a:xfrm>
          <a:prstGeom prst="rect">
            <a:avLst/>
          </a:prstGeom>
        </p:spPr>
      </p:pic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6743"/>
            <a:ext cx="2826327" cy="523220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</a:rPr>
              <a:t>DATA Cleaning</a:t>
            </a:r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C8A39F-55D7-4481-A9E8-1B0291AEA2D7}"/>
              </a:ext>
            </a:extLst>
          </p:cNvPr>
          <p:cNvSpPr/>
          <p:nvPr/>
        </p:nvSpPr>
        <p:spPr>
          <a:xfrm>
            <a:off x="4549330" y="654341"/>
            <a:ext cx="6287444" cy="523220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</a:rPr>
              <a:t>StandardScaler &amp; minmaxScaler</a:t>
            </a:r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A30DD74-7CC1-48AD-836A-15611AC838E9}"/>
              </a:ext>
            </a:extLst>
          </p:cNvPr>
          <p:cNvSpPr/>
          <p:nvPr/>
        </p:nvSpPr>
        <p:spPr>
          <a:xfrm>
            <a:off x="2658733" y="1485039"/>
            <a:ext cx="38507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>
                <a:solidFill>
                  <a:srgbClr val="2878A2"/>
                </a:solidFill>
                <a:latin typeface="Courier New" panose="02070309020205020404" pitchFamily="49" charset="0"/>
                <a:ea typeface="Helvetica" panose="020B0604020202020204" pitchFamily="34" charset="0"/>
                <a:cs typeface="Courier New" panose="02070309020205020404" pitchFamily="49" charset="0"/>
              </a:rPr>
              <a:t>preprocessing.MinMaxScaler</a:t>
            </a:r>
            <a:r>
              <a:rPr lang="ko-KR" altLang="ko-KR"/>
              <a:t> </a:t>
            </a:r>
            <a:endParaRPr lang="ko-KR" altLang="ko-KR">
              <a:latin typeface="Arial" panose="020B0604020202020204" pitchFamily="34" charset="0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DF6922-C206-43B6-AB68-C33097162950}"/>
              </a:ext>
            </a:extLst>
          </p:cNvPr>
          <p:cNvSpPr/>
          <p:nvPr/>
        </p:nvSpPr>
        <p:spPr>
          <a:xfrm>
            <a:off x="2658733" y="1705396"/>
            <a:ext cx="59319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/>
              <a:t>scaler = MinMaxScaler()</a:t>
            </a:r>
          </a:p>
          <a:p>
            <a:r>
              <a:rPr lang="en-US" altLang="ko-KR" sz="1200"/>
              <a:t>scaler.fit(train_X)</a:t>
            </a:r>
          </a:p>
          <a:p>
            <a:r>
              <a:rPr lang="en-US" altLang="ko-KR" sz="1200"/>
              <a:t>scaled_train_X = pd.DataFrame(scaler.transform(train_X), columns=train_X.columns)</a:t>
            </a:r>
            <a:endParaRPr lang="ko-KR" altLang="en-US" sz="120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D59CDE8B-85A6-4F78-BCBA-FA9A163FAD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71467"/>
            <a:ext cx="8640868" cy="2400656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329252C4-7C0F-4897-8DBB-D1D187B1D61F}"/>
              </a:ext>
            </a:extLst>
          </p:cNvPr>
          <p:cNvSpPr/>
          <p:nvPr/>
        </p:nvSpPr>
        <p:spPr>
          <a:xfrm>
            <a:off x="2381285" y="4033854"/>
            <a:ext cx="4126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b="1">
                <a:solidFill>
                  <a:srgbClr val="2878A2"/>
                </a:solidFill>
                <a:latin typeface="Courier New" panose="02070309020205020404" pitchFamily="49" charset="0"/>
                <a:ea typeface="Helvetica" panose="020B0604020202020204" pitchFamily="34" charset="0"/>
                <a:cs typeface="Courier New" panose="02070309020205020404" pitchFamily="49" charset="0"/>
              </a:rPr>
              <a:t>preprocessing.</a:t>
            </a:r>
            <a:r>
              <a:rPr lang="en-US" altLang="ko-KR" b="1">
                <a:solidFill>
                  <a:srgbClr val="2878A2"/>
                </a:solidFill>
                <a:latin typeface="Courier New" panose="02070309020205020404" pitchFamily="49" charset="0"/>
                <a:ea typeface="Helvetica" panose="020B0604020202020204" pitchFamily="34" charset="0"/>
                <a:cs typeface="Courier New" panose="02070309020205020404" pitchFamily="49" charset="0"/>
              </a:rPr>
              <a:t>Standard</a:t>
            </a:r>
            <a:r>
              <a:rPr lang="ko-KR" altLang="ko-KR" b="1">
                <a:solidFill>
                  <a:srgbClr val="2878A2"/>
                </a:solidFill>
                <a:latin typeface="Courier New" panose="02070309020205020404" pitchFamily="49" charset="0"/>
                <a:ea typeface="Helvetica" panose="020B0604020202020204" pitchFamily="34" charset="0"/>
                <a:cs typeface="Courier New" panose="02070309020205020404" pitchFamily="49" charset="0"/>
              </a:rPr>
              <a:t>Scaler</a:t>
            </a:r>
            <a:r>
              <a:rPr lang="ko-KR" altLang="ko-KR"/>
              <a:t> </a:t>
            </a:r>
            <a:endParaRPr lang="ko-KR" altLang="ko-KR">
              <a:latin typeface="Arial" panose="020B0604020202020204" pitchFamily="34" charset="0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4642281-3B30-4E24-B3C0-25E792BB6459}"/>
              </a:ext>
            </a:extLst>
          </p:cNvPr>
          <p:cNvSpPr/>
          <p:nvPr/>
        </p:nvSpPr>
        <p:spPr>
          <a:xfrm>
            <a:off x="2404290" y="4357299"/>
            <a:ext cx="59319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/>
              <a:t>scaler = StandardScaler()</a:t>
            </a:r>
          </a:p>
          <a:p>
            <a:r>
              <a:rPr lang="en-US" altLang="ko-KR" sz="1200"/>
              <a:t>scaler.fit(train_X)</a:t>
            </a:r>
          </a:p>
          <a:p>
            <a:r>
              <a:rPr lang="en-US" altLang="ko-KR" sz="1200"/>
              <a:t>scaled_train_X = pd.DataFrame(scaler.transform(train_X), columns=train_X.columns)</a:t>
            </a:r>
            <a:endParaRPr lang="ko-KR" altLang="en-US" sz="120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61E596F-160A-4A30-9D06-CEA6996C9E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2569" y="4856486"/>
            <a:ext cx="3779741" cy="189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289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6743"/>
            <a:ext cx="2826327" cy="523220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</a:rPr>
              <a:t>DATA Cleaning</a:t>
            </a:r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BC8A39F-55D7-4481-A9E8-1B0291AEA2D7}"/>
              </a:ext>
            </a:extLst>
          </p:cNvPr>
          <p:cNvSpPr/>
          <p:nvPr/>
        </p:nvSpPr>
        <p:spPr>
          <a:xfrm>
            <a:off x="4549330" y="654341"/>
            <a:ext cx="6287444" cy="523220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</a:rPr>
              <a:t>Scaler</a:t>
            </a:r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9CAF37-790B-4890-BA82-77469E361A2A}"/>
              </a:ext>
            </a:extLst>
          </p:cNvPr>
          <p:cNvSpPr/>
          <p:nvPr/>
        </p:nvSpPr>
        <p:spPr>
          <a:xfrm>
            <a:off x="0" y="1636753"/>
            <a:ext cx="3613789" cy="461665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</a:rPr>
              <a:t>Before StandardScaler</a:t>
            </a:r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82D5A3-26CB-467A-9015-A0D0648A6D37}"/>
              </a:ext>
            </a:extLst>
          </p:cNvPr>
          <p:cNvSpPr/>
          <p:nvPr/>
        </p:nvSpPr>
        <p:spPr>
          <a:xfrm>
            <a:off x="3774677" y="1636753"/>
            <a:ext cx="3613794" cy="461665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</a:rPr>
              <a:t>After StandardScaler</a:t>
            </a:r>
            <a:endParaRPr lang="ko-KR" altLang="en-US" sz="240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29D44EE-0925-4787-89CE-15C78620F4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165" y="2159973"/>
            <a:ext cx="3299655" cy="30502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9FB2AAF-FC89-4F64-9908-FDB0D08DE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8703" y="2159973"/>
            <a:ext cx="3317560" cy="305029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C56A367-695A-440E-B020-DB1B83B9AB48}"/>
              </a:ext>
            </a:extLst>
          </p:cNvPr>
          <p:cNvSpPr/>
          <p:nvPr/>
        </p:nvSpPr>
        <p:spPr>
          <a:xfrm>
            <a:off x="2097017" y="5271824"/>
            <a:ext cx="3355319" cy="52322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</a:rPr>
              <a:t>slightly worsen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7A338D-9B05-4892-BBFF-1894901CE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8244" y="2159973"/>
            <a:ext cx="3317560" cy="3024834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BA1C032-1FC9-4CE3-9A10-42A238DF0E39}"/>
              </a:ext>
            </a:extLst>
          </p:cNvPr>
          <p:cNvSpPr/>
          <p:nvPr/>
        </p:nvSpPr>
        <p:spPr>
          <a:xfrm>
            <a:off x="7660127" y="1636753"/>
            <a:ext cx="3613794" cy="461665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</a:rPr>
              <a:t>After MinMaxScaler</a:t>
            </a:r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EB7C592-0698-443A-A86D-8F2B00F3D785}"/>
              </a:ext>
            </a:extLst>
          </p:cNvPr>
          <p:cNvSpPr/>
          <p:nvPr/>
        </p:nvSpPr>
        <p:spPr>
          <a:xfrm>
            <a:off x="6211817" y="5271824"/>
            <a:ext cx="5980183" cy="461665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</a:rPr>
              <a:t>MinMaxScaler is better than standard</a:t>
            </a:r>
            <a:endParaRPr lang="ko-KR" alt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1236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707886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Base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A8349F-919B-4B93-9FAE-41454FDEFD4B}"/>
              </a:ext>
            </a:extLst>
          </p:cNvPr>
          <p:cNvSpPr/>
          <p:nvPr/>
        </p:nvSpPr>
        <p:spPr>
          <a:xfrm>
            <a:off x="0" y="1362225"/>
            <a:ext cx="1622513" cy="46166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rgbClr val="0D122C"/>
                </a:solidFill>
              </a:rPr>
              <a:t>Heatmap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4ED1C05-8857-4858-9EE6-BA044592F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8776" y="0"/>
            <a:ext cx="8223224" cy="60795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077A384-B18D-4214-8450-45204C63D314}"/>
              </a:ext>
            </a:extLst>
          </p:cNvPr>
          <p:cNvSpPr/>
          <p:nvPr/>
        </p:nvSpPr>
        <p:spPr>
          <a:xfrm>
            <a:off x="0" y="4325234"/>
            <a:ext cx="6184166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/>
              <a:t>corr_data = train[['year', 'month', 'avg_score', 'avg_rat', 'city', 'sex',</a:t>
            </a:r>
          </a:p>
          <a:p>
            <a:r>
              <a:rPr lang="ko-KR" altLang="en-US" sz="1100"/>
              <a:t>       'ages', 'population', 'num_opencard', 'num_usecard',</a:t>
            </a:r>
          </a:p>
          <a:p>
            <a:r>
              <a:rPr lang="ko-KR" altLang="en-US" sz="1100"/>
              <a:t>       'monthly_card_spend', 'monthly_lc', 'monthly_loan’, </a:t>
            </a:r>
            <a:endParaRPr lang="en-US" altLang="ko-KR" sz="1100"/>
          </a:p>
          <a:p>
            <a:r>
              <a:rPr lang="en-US" altLang="ko-KR" sz="1100"/>
              <a:t>	</a:t>
            </a:r>
            <a:r>
              <a:rPr lang="ko-KR" altLang="en-US" sz="1100"/>
              <a:t>'monthly_bk_loan',</a:t>
            </a:r>
          </a:p>
          <a:p>
            <a:r>
              <a:rPr lang="ko-KR" altLang="en-US" sz="1100"/>
              <a:t>       'monthly_cd_loan', 'monthly_installments_loan',</a:t>
            </a:r>
          </a:p>
          <a:p>
            <a:r>
              <a:rPr lang="ko-KR" altLang="en-US" sz="1100"/>
              <a:t>       'monthly_insurance_loan', 'monthly_sbk_loan', 'loan_commitment',</a:t>
            </a:r>
          </a:p>
          <a:p>
            <a:r>
              <a:rPr lang="ko-KR" altLang="en-US" sz="1100"/>
              <a:t>       'inst_rep_loanb', 'ls_rep_loanb', 'credit_loan', 'mortgage_loan',</a:t>
            </a:r>
          </a:p>
          <a:p>
            <a:r>
              <a:rPr lang="ko-KR" altLang="en-US" sz="1100"/>
              <a:t>       'credit_card_payment', 'credit_card_installments_payment']]</a:t>
            </a:r>
          </a:p>
          <a:p>
            <a:r>
              <a:rPr lang="ko-KR" altLang="en-US" sz="1100"/>
              <a:t>corr_data_corrs = corr_data.corr()</a:t>
            </a:r>
          </a:p>
          <a:p>
            <a:r>
              <a:rPr lang="ko-KR" altLang="en-US" sz="1100"/>
              <a:t>plt.figure(figsize = (20, 14))</a:t>
            </a:r>
          </a:p>
          <a:p>
            <a:endParaRPr lang="ko-KR" altLang="en-US" sz="1100"/>
          </a:p>
          <a:p>
            <a:r>
              <a:rPr lang="ko-KR" altLang="en-US" sz="1100"/>
              <a:t># Heatmap of correlations</a:t>
            </a:r>
          </a:p>
          <a:p>
            <a:r>
              <a:rPr lang="ko-KR" altLang="en-US" sz="1100"/>
              <a:t>sns.heatmap(corr_data_corrs, cmap = plt.cm.RdYlBu_r, vmin = -0.25, annot = True, vmax = 0.6)</a:t>
            </a:r>
          </a:p>
          <a:p>
            <a:r>
              <a:rPr lang="ko-KR" altLang="en-US" sz="1100"/>
              <a:t>plt.title('Correlation Heatmap');</a:t>
            </a:r>
          </a:p>
        </p:txBody>
      </p:sp>
    </p:spTree>
    <p:extLst>
      <p:ext uri="{BB962C8B-B14F-4D97-AF65-F5344CB8AC3E}">
        <p14:creationId xmlns:p14="http://schemas.microsoft.com/office/powerpoint/2010/main" val="22750266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707886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Base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A8349F-919B-4B93-9FAE-41454FDEFD4B}"/>
              </a:ext>
            </a:extLst>
          </p:cNvPr>
          <p:cNvSpPr/>
          <p:nvPr/>
        </p:nvSpPr>
        <p:spPr>
          <a:xfrm>
            <a:off x="0" y="1362225"/>
            <a:ext cx="1622513" cy="83099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rgbClr val="0D122C"/>
                </a:solidFill>
              </a:rPr>
              <a:t>KDEPLOT by Rating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CEC3EEF-ED3B-4A01-BBC0-4D9DB08A53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16" y="1247565"/>
            <a:ext cx="10587084" cy="561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42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6743"/>
            <a:ext cx="4893623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</a:rPr>
              <a:t>filter weirdness by describe()</a:t>
            </a:r>
            <a:endParaRPr lang="ko-KR" altLang="en-US" sz="2800">
              <a:solidFill>
                <a:schemeClr val="bg1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8757042-89C5-42BE-83E6-2F81F03FF8FD}"/>
              </a:ext>
            </a:extLst>
          </p:cNvPr>
          <p:cNvGrpSpPr/>
          <p:nvPr/>
        </p:nvGrpSpPr>
        <p:grpSpPr>
          <a:xfrm>
            <a:off x="55105" y="1179963"/>
            <a:ext cx="12081790" cy="2287927"/>
            <a:chOff x="55105" y="1179963"/>
            <a:chExt cx="11741418" cy="2128675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DED5C47-1567-445A-9FCB-450DEB437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105" y="1183130"/>
              <a:ext cx="5567321" cy="2125508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BFED9C5B-F872-4A9E-BAAC-0A5F01ACB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22426" y="1179963"/>
              <a:ext cx="6174097" cy="212550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13BBC8-1EF9-4094-841D-9F6E7A5280E1}"/>
              </a:ext>
            </a:extLst>
          </p:cNvPr>
          <p:cNvGrpSpPr/>
          <p:nvPr/>
        </p:nvGrpSpPr>
        <p:grpSpPr>
          <a:xfrm>
            <a:off x="55105" y="3553623"/>
            <a:ext cx="8735039" cy="2786721"/>
            <a:chOff x="55105" y="3453595"/>
            <a:chExt cx="6602901" cy="213980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59E40F08-FD90-41C6-A139-76A3CAEFA0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7851" y="3453595"/>
              <a:ext cx="6280155" cy="2125509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5E68109-1DAC-4B42-876C-FDC214A352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94067"/>
            <a:stretch/>
          </p:blipFill>
          <p:spPr>
            <a:xfrm>
              <a:off x="55105" y="3467890"/>
              <a:ext cx="330303" cy="2125508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9B7DBC4-38DD-4EB5-B25C-44D5E39599C2}"/>
              </a:ext>
            </a:extLst>
          </p:cNvPr>
          <p:cNvSpPr/>
          <p:nvPr/>
        </p:nvSpPr>
        <p:spPr>
          <a:xfrm>
            <a:off x="3566376" y="3499588"/>
            <a:ext cx="7786794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Easily see the</a:t>
            </a:r>
            <a:r>
              <a:rPr lang="en-US" altLang="ko-KR" sz="2000">
                <a:solidFill>
                  <a:schemeClr val="bg1"/>
                </a:solidFill>
                <a:highlight>
                  <a:srgbClr val="000080"/>
                </a:highlight>
              </a:rPr>
              <a:t> </a:t>
            </a:r>
            <a:r>
              <a:rPr lang="en-US" altLang="ko-KR" sz="2000" b="1">
                <a:solidFill>
                  <a:schemeClr val="bg1"/>
                </a:solidFill>
                <a:highlight>
                  <a:srgbClr val="000080"/>
                </a:highlight>
              </a:rPr>
              <a:t>weirdness</a:t>
            </a:r>
            <a:r>
              <a:rPr lang="en-US" altLang="ko-KR" sz="2000">
                <a:solidFill>
                  <a:schemeClr val="bg1"/>
                </a:solidFill>
                <a:highlight>
                  <a:srgbClr val="000080"/>
                </a:highlight>
              </a:rPr>
              <a:t> </a:t>
            </a:r>
            <a:r>
              <a:rPr lang="en-US" altLang="ko-KR" sz="2000">
                <a:solidFill>
                  <a:schemeClr val="bg1"/>
                </a:solidFill>
              </a:rPr>
              <a:t>of many columns having</a:t>
            </a:r>
            <a:r>
              <a:rPr lang="en-US" altLang="ko-KR" sz="2000">
                <a:solidFill>
                  <a:schemeClr val="bg1"/>
                </a:solidFill>
                <a:highlight>
                  <a:srgbClr val="000080"/>
                </a:highlight>
              </a:rPr>
              <a:t> </a:t>
            </a:r>
            <a:r>
              <a:rPr lang="en-US" altLang="ko-KR" sz="2000" b="1">
                <a:solidFill>
                  <a:schemeClr val="bg1"/>
                </a:solidFill>
                <a:highlight>
                  <a:srgbClr val="000080"/>
                </a:highlight>
              </a:rPr>
              <a:t>large STD </a:t>
            </a:r>
            <a:endParaRPr lang="ko-KR" altLang="en-US" sz="2000" b="1">
              <a:solidFill>
                <a:schemeClr val="bg1"/>
              </a:solidFill>
              <a:highlight>
                <a:srgbClr val="000080"/>
              </a:highlight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455FBB7-4F81-4EFF-B366-7855F07B0ACD}"/>
              </a:ext>
            </a:extLst>
          </p:cNvPr>
          <p:cNvSpPr/>
          <p:nvPr/>
        </p:nvSpPr>
        <p:spPr>
          <a:xfrm>
            <a:off x="3509616" y="2152767"/>
            <a:ext cx="8627279" cy="27303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7435124-F63C-480D-A73C-CC24838B1647}"/>
              </a:ext>
            </a:extLst>
          </p:cNvPr>
          <p:cNvSpPr/>
          <p:nvPr/>
        </p:nvSpPr>
        <p:spPr>
          <a:xfrm>
            <a:off x="482069" y="4778156"/>
            <a:ext cx="8308075" cy="273038"/>
          </a:xfrm>
          <a:prstGeom prst="rect">
            <a:avLst/>
          </a:prstGeom>
          <a:noFill/>
          <a:ln w="28575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endParaRPr lang="ko-KR" altLang="en-US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14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707886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Base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A8349F-919B-4B93-9FAE-41454FDEFD4B}"/>
              </a:ext>
            </a:extLst>
          </p:cNvPr>
          <p:cNvSpPr/>
          <p:nvPr/>
        </p:nvSpPr>
        <p:spPr>
          <a:xfrm>
            <a:off x="0" y="1362225"/>
            <a:ext cx="1622513" cy="83099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rgbClr val="0D122C"/>
                </a:solidFill>
              </a:rPr>
              <a:t>KDEPLOT by Rating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E8B3812-6CE7-48F7-A2CD-A9DDC36E6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512" y="1002491"/>
            <a:ext cx="10569487" cy="573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14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707886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Base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A8349F-919B-4B93-9FAE-41454FDEFD4B}"/>
              </a:ext>
            </a:extLst>
          </p:cNvPr>
          <p:cNvSpPr/>
          <p:nvPr/>
        </p:nvSpPr>
        <p:spPr>
          <a:xfrm>
            <a:off x="0" y="1362225"/>
            <a:ext cx="1622513" cy="830997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rgbClr val="0D122C"/>
                </a:solidFill>
              </a:rPr>
              <a:t>KDEPLOT by Rating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D87C618-4EEE-467B-A8FD-071F36C38A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2512" y="1260272"/>
            <a:ext cx="10569487" cy="559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614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6926070-BCAF-4D31-8B3F-E62B861B8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157" y="999855"/>
            <a:ext cx="3724275" cy="5048250"/>
          </a:xfrm>
          <a:prstGeom prst="rect">
            <a:avLst/>
          </a:prstGeom>
        </p:spPr>
      </p:pic>
      <p:pic>
        <p:nvPicPr>
          <p:cNvPr id="4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4ECABB46-FE2F-488D-813D-D03464126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5C7A30DA-2557-447D-81FB-8A350E74B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29CE442-620D-48AC-968F-9B5A6E8D25BA}"/>
              </a:ext>
            </a:extLst>
          </p:cNvPr>
          <p:cNvSpPr/>
          <p:nvPr/>
        </p:nvSpPr>
        <p:spPr>
          <a:xfrm>
            <a:off x="178218" y="999855"/>
            <a:ext cx="3997935" cy="369332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Credit rating table</a:t>
            </a:r>
          </a:p>
        </p:txBody>
      </p:sp>
      <p:pic>
        <p:nvPicPr>
          <p:cNvPr id="7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60B95A86-78FC-40D3-9194-B4AAEA30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2793" y="1097384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2448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707886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Base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805B25-47C8-42C9-B24A-68FDDF962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7127" y="654339"/>
            <a:ext cx="2894340" cy="251531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E603F25-41C4-4803-8609-0DF0E148BA16}"/>
              </a:ext>
            </a:extLst>
          </p:cNvPr>
          <p:cNvSpPr/>
          <p:nvPr/>
        </p:nvSpPr>
        <p:spPr>
          <a:xfrm>
            <a:off x="782780" y="1627088"/>
            <a:ext cx="3997935" cy="369332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Model Creating IDEA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07DC19-6099-4D08-9F0F-1A45EAF0183B}"/>
              </a:ext>
            </a:extLst>
          </p:cNvPr>
          <p:cNvSpPr/>
          <p:nvPr/>
        </p:nvSpPr>
        <p:spPr>
          <a:xfrm>
            <a:off x="782781" y="2056905"/>
            <a:ext cx="7514832" cy="400110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</a:rPr>
              <a:t>model separate by city, month, avg_rat then ensemble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7AFC43-CE13-42BA-BE24-17DF4BB89C41}"/>
              </a:ext>
            </a:extLst>
          </p:cNvPr>
          <p:cNvSpPr/>
          <p:nvPr/>
        </p:nvSpPr>
        <p:spPr>
          <a:xfrm>
            <a:off x="782781" y="2517500"/>
            <a:ext cx="8444346" cy="2554545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r>
              <a:rPr lang="en-US" altLang="ko-KR" sz="2000">
                <a:solidFill>
                  <a:schemeClr val="bg1"/>
                </a:solidFill>
              </a:rPr>
              <a:t>See the changes</a:t>
            </a:r>
          </a:p>
          <a:p>
            <a:r>
              <a:rPr lang="en-US" altLang="ko-KR" sz="2000">
                <a:solidFill>
                  <a:schemeClr val="bg1"/>
                </a:solidFill>
              </a:rPr>
              <a:t>by month(lag)</a:t>
            </a:r>
          </a:p>
          <a:p>
            <a:r>
              <a:rPr lang="en-US" altLang="ko-KR" sz="2000">
                <a:solidFill>
                  <a:schemeClr val="bg1"/>
                </a:solidFill>
              </a:rPr>
              <a:t>how they changed their credit score or rating (better or worsen)</a:t>
            </a:r>
          </a:p>
          <a:p>
            <a:r>
              <a:rPr lang="en-US" altLang="ko-KR" sz="2000">
                <a:solidFill>
                  <a:schemeClr val="bg1"/>
                </a:solidFill>
              </a:rPr>
              <a:t>	and display this with D3.js</a:t>
            </a:r>
          </a:p>
          <a:p>
            <a:r>
              <a:rPr lang="en-US" altLang="ko-KR" sz="2000">
                <a:solidFill>
                  <a:schemeClr val="bg1"/>
                </a:solidFill>
              </a:rPr>
              <a:t>In Korea, Many people uses monthly_installments_loan and</a:t>
            </a:r>
          </a:p>
          <a:p>
            <a:endParaRPr lang="en-US" altLang="ko-KR" sz="2000">
              <a:solidFill>
                <a:schemeClr val="bg1"/>
              </a:solidFill>
            </a:endParaRPr>
          </a:p>
          <a:p>
            <a:r>
              <a:rPr lang="en-US" altLang="ko-KR" sz="2000">
                <a:solidFill>
                  <a:schemeClr val="bg1"/>
                </a:solidFill>
              </a:rPr>
              <a:t>monthly loans ratio by banks or card </a:t>
            </a:r>
          </a:p>
          <a:p>
            <a:endParaRPr lang="en-US" altLang="ko-KR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643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707886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Base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F91368-077A-4C4D-82BD-D007149C492A}"/>
              </a:ext>
            </a:extLst>
          </p:cNvPr>
          <p:cNvSpPr/>
          <p:nvPr/>
        </p:nvSpPr>
        <p:spPr>
          <a:xfrm>
            <a:off x="0" y="1512876"/>
            <a:ext cx="4048152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Difference, changes, regions, times, types,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FCED7D-5346-4498-A0DA-728A74FD5FBC}"/>
              </a:ext>
            </a:extLst>
          </p:cNvPr>
          <p:cNvSpPr/>
          <p:nvPr/>
        </p:nvSpPr>
        <p:spPr>
          <a:xfrm>
            <a:off x="363836" y="1902637"/>
            <a:ext cx="1416001" cy="738664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Differences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(abs-diff)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(sum of same)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56A5731-5287-4699-BE44-C29D17BCCDA2}"/>
              </a:ext>
            </a:extLst>
          </p:cNvPr>
          <p:cNvSpPr/>
          <p:nvPr/>
        </p:nvSpPr>
        <p:spPr>
          <a:xfrm>
            <a:off x="1839506" y="1902638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EC2317-6411-4432-A8A2-6654DF0B491C}"/>
              </a:ext>
            </a:extLst>
          </p:cNvPr>
          <p:cNvSpPr/>
          <p:nvPr/>
        </p:nvSpPr>
        <p:spPr>
          <a:xfrm>
            <a:off x="2495254" y="1911385"/>
            <a:ext cx="1416001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Groups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877278-513A-49FF-B14F-A89A2A6F2675}"/>
              </a:ext>
            </a:extLst>
          </p:cNvPr>
          <p:cNvSpPr/>
          <p:nvPr/>
        </p:nvSpPr>
        <p:spPr>
          <a:xfrm>
            <a:off x="2495254" y="4062811"/>
            <a:ext cx="1416001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Months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820FEF-17DC-4B87-833A-437E8F6AAEFF}"/>
              </a:ext>
            </a:extLst>
          </p:cNvPr>
          <p:cNvSpPr/>
          <p:nvPr/>
        </p:nvSpPr>
        <p:spPr>
          <a:xfrm>
            <a:off x="2495254" y="2318643"/>
            <a:ext cx="1416001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Loan Types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1B48F1B-5426-404A-95A8-73F78F1763AB}"/>
              </a:ext>
            </a:extLst>
          </p:cNvPr>
          <p:cNvSpPr/>
          <p:nvPr/>
        </p:nvSpPr>
        <p:spPr>
          <a:xfrm>
            <a:off x="4490304" y="1911385"/>
            <a:ext cx="787350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CITY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0EECEF3D-0AFB-489A-ADF1-65D8E932630D}"/>
              </a:ext>
            </a:extLst>
          </p:cNvPr>
          <p:cNvSpPr/>
          <p:nvPr/>
        </p:nvSpPr>
        <p:spPr>
          <a:xfrm>
            <a:off x="3963507" y="1902638"/>
            <a:ext cx="493254" cy="325273"/>
          </a:xfrm>
          <a:prstGeom prst="rightArrow">
            <a:avLst>
              <a:gd name="adj1" fmla="val 50000"/>
              <a:gd name="adj2" fmla="val 8717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AD35768-C84F-48FC-8155-53F510250E01}"/>
              </a:ext>
            </a:extLst>
          </p:cNvPr>
          <p:cNvSpPr/>
          <p:nvPr/>
        </p:nvSpPr>
        <p:spPr>
          <a:xfrm>
            <a:off x="5363449" y="1911385"/>
            <a:ext cx="3843858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loan(</a:t>
            </a:r>
            <a:r>
              <a:rPr lang="ko-KR" altLang="en-US" sz="1100">
                <a:solidFill>
                  <a:schemeClr val="bg1"/>
                </a:solidFill>
              </a:rPr>
              <a:t>금액</a:t>
            </a:r>
            <a:r>
              <a:rPr lang="en-US" altLang="ko-KR" sz="1400">
                <a:solidFill>
                  <a:schemeClr val="bg1"/>
                </a:solidFill>
              </a:rPr>
              <a:t>) &amp; loan(</a:t>
            </a:r>
            <a:r>
              <a:rPr lang="ko-KR" altLang="en-US" sz="1100">
                <a:solidFill>
                  <a:schemeClr val="bg1"/>
                </a:solidFill>
              </a:rPr>
              <a:t>잔액</a:t>
            </a:r>
            <a:r>
              <a:rPr lang="en-US" altLang="ko-KR" sz="1400">
                <a:solidFill>
                  <a:schemeClr val="bg1"/>
                </a:solidFill>
              </a:rPr>
              <a:t>) &amp; payment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6F281BD1-ED83-4856-903F-E66E67077F8E}"/>
              </a:ext>
            </a:extLst>
          </p:cNvPr>
          <p:cNvSpPr/>
          <p:nvPr/>
        </p:nvSpPr>
        <p:spPr>
          <a:xfrm>
            <a:off x="3963507" y="4054062"/>
            <a:ext cx="493254" cy="325273"/>
          </a:xfrm>
          <a:prstGeom prst="rightArrow">
            <a:avLst>
              <a:gd name="adj1" fmla="val 50000"/>
              <a:gd name="adj2" fmla="val 8949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E2012F-C0D2-4637-BEAD-5AFF6986C5C7}"/>
              </a:ext>
            </a:extLst>
          </p:cNvPr>
          <p:cNvSpPr/>
          <p:nvPr/>
        </p:nvSpPr>
        <p:spPr>
          <a:xfrm>
            <a:off x="4509013" y="4062811"/>
            <a:ext cx="2350136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monthly_installments_loan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9B09804-F681-4EC4-9908-EFEB0B7458AF}"/>
              </a:ext>
            </a:extLst>
          </p:cNvPr>
          <p:cNvSpPr/>
          <p:nvPr/>
        </p:nvSpPr>
        <p:spPr>
          <a:xfrm>
            <a:off x="6977800" y="4062811"/>
            <a:ext cx="1620983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monthly_sbk_loan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0985AF-EC8F-4CA8-BB7F-DB5EFFAE3903}"/>
              </a:ext>
            </a:extLst>
          </p:cNvPr>
          <p:cNvSpPr/>
          <p:nvPr/>
        </p:nvSpPr>
        <p:spPr>
          <a:xfrm>
            <a:off x="8717434" y="4062811"/>
            <a:ext cx="1416001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inst_rep_loanb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7EC55B-3B1C-40CD-9F09-548205227FB2}"/>
              </a:ext>
            </a:extLst>
          </p:cNvPr>
          <p:cNvSpPr/>
          <p:nvPr/>
        </p:nvSpPr>
        <p:spPr>
          <a:xfrm>
            <a:off x="10252086" y="4062119"/>
            <a:ext cx="1416001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ls_rep_loanb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32313814-E0D1-406A-B516-5F6CCEB7B38B}"/>
              </a:ext>
            </a:extLst>
          </p:cNvPr>
          <p:cNvSpPr/>
          <p:nvPr/>
        </p:nvSpPr>
        <p:spPr>
          <a:xfrm>
            <a:off x="1839506" y="4035219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20A7921D-1BE1-47DB-B930-8B635032AC43}"/>
              </a:ext>
            </a:extLst>
          </p:cNvPr>
          <p:cNvSpPr/>
          <p:nvPr/>
        </p:nvSpPr>
        <p:spPr>
          <a:xfrm>
            <a:off x="1839506" y="2301147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5334C3C-0D61-4235-A9D1-50001054FB67}"/>
              </a:ext>
            </a:extLst>
          </p:cNvPr>
          <p:cNvSpPr/>
          <p:nvPr/>
        </p:nvSpPr>
        <p:spPr>
          <a:xfrm>
            <a:off x="4509013" y="2318643"/>
            <a:ext cx="2350136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monthly_installments_loan</a:t>
            </a: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1874435D-8756-4A86-9828-E8B3FCA699F9}"/>
              </a:ext>
            </a:extLst>
          </p:cNvPr>
          <p:cNvSpPr/>
          <p:nvPr/>
        </p:nvSpPr>
        <p:spPr>
          <a:xfrm>
            <a:off x="3963507" y="2309894"/>
            <a:ext cx="493254" cy="325273"/>
          </a:xfrm>
          <a:prstGeom prst="rightArrow">
            <a:avLst>
              <a:gd name="adj1" fmla="val 50000"/>
              <a:gd name="adj2" fmla="val 8949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6F6EE63-8F18-4CE4-B579-F62C120BBB36}"/>
              </a:ext>
            </a:extLst>
          </p:cNvPr>
          <p:cNvSpPr/>
          <p:nvPr/>
        </p:nvSpPr>
        <p:spPr>
          <a:xfrm>
            <a:off x="6977800" y="2318643"/>
            <a:ext cx="1620983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monthly_sbk_loan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3F2B53-B983-47F9-A679-592A769B74F7}"/>
              </a:ext>
            </a:extLst>
          </p:cNvPr>
          <p:cNvSpPr/>
          <p:nvPr/>
        </p:nvSpPr>
        <p:spPr>
          <a:xfrm>
            <a:off x="8717434" y="2318643"/>
            <a:ext cx="1416001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inst_rep_loanb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BBB14B3-15ED-4272-A709-D96302357D34}"/>
              </a:ext>
            </a:extLst>
          </p:cNvPr>
          <p:cNvSpPr/>
          <p:nvPr/>
        </p:nvSpPr>
        <p:spPr>
          <a:xfrm>
            <a:off x="10252086" y="2317951"/>
            <a:ext cx="1416001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ls_rep_loanb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07D839B-922E-4AF1-B1DD-6268EC7B340D}"/>
              </a:ext>
            </a:extLst>
          </p:cNvPr>
          <p:cNvSpPr/>
          <p:nvPr/>
        </p:nvSpPr>
        <p:spPr>
          <a:xfrm>
            <a:off x="4509013" y="2723314"/>
            <a:ext cx="1683339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loan_commitment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F0D7012-9CFA-4088-9D20-7030633439BB}"/>
              </a:ext>
            </a:extLst>
          </p:cNvPr>
          <p:cNvSpPr/>
          <p:nvPr/>
        </p:nvSpPr>
        <p:spPr>
          <a:xfrm>
            <a:off x="6300126" y="2723314"/>
            <a:ext cx="1403632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mortgage_loan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2F2D04-BF13-4E8D-B2D3-A7A1A626B90A}"/>
              </a:ext>
            </a:extLst>
          </p:cNvPr>
          <p:cNvSpPr/>
          <p:nvPr/>
        </p:nvSpPr>
        <p:spPr>
          <a:xfrm>
            <a:off x="7811531" y="2723314"/>
            <a:ext cx="2121547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monthly_insurance_loan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0FA70-E505-4C3F-94BF-4CE02484A99A}"/>
              </a:ext>
            </a:extLst>
          </p:cNvPr>
          <p:cNvSpPr/>
          <p:nvPr/>
        </p:nvSpPr>
        <p:spPr>
          <a:xfrm>
            <a:off x="10040851" y="2723314"/>
            <a:ext cx="1108909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monthly_lc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E04926-61A9-4760-BF3E-AD8D27DD47FD}"/>
              </a:ext>
            </a:extLst>
          </p:cNvPr>
          <p:cNvSpPr/>
          <p:nvPr/>
        </p:nvSpPr>
        <p:spPr>
          <a:xfrm>
            <a:off x="2495254" y="3010132"/>
            <a:ext cx="1416001" cy="523220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spending &amp; loan</a:t>
            </a: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22ECCDE8-9EE6-414E-8FFE-0AE8CF3C993C}"/>
              </a:ext>
            </a:extLst>
          </p:cNvPr>
          <p:cNvSpPr/>
          <p:nvPr/>
        </p:nvSpPr>
        <p:spPr>
          <a:xfrm>
            <a:off x="1839506" y="3109105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46F7660-1186-4AC0-B938-DCAD6053EA61}"/>
              </a:ext>
            </a:extLst>
          </p:cNvPr>
          <p:cNvSpPr/>
          <p:nvPr/>
        </p:nvSpPr>
        <p:spPr>
          <a:xfrm>
            <a:off x="4509013" y="3122316"/>
            <a:ext cx="1855945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monthly_card_spend</a:t>
            </a: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3399E2A8-C47D-490E-B39C-9DF0FD3539EC}"/>
              </a:ext>
            </a:extLst>
          </p:cNvPr>
          <p:cNvSpPr/>
          <p:nvPr/>
        </p:nvSpPr>
        <p:spPr>
          <a:xfrm>
            <a:off x="3963507" y="3113567"/>
            <a:ext cx="493254" cy="325273"/>
          </a:xfrm>
          <a:prstGeom prst="rightArrow">
            <a:avLst>
              <a:gd name="adj1" fmla="val 50000"/>
              <a:gd name="adj2" fmla="val 8949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14933D4-8E5A-46FD-8502-9F69806F4FF7}"/>
              </a:ext>
            </a:extLst>
          </p:cNvPr>
          <p:cNvSpPr/>
          <p:nvPr/>
        </p:nvSpPr>
        <p:spPr>
          <a:xfrm>
            <a:off x="6417210" y="3122316"/>
            <a:ext cx="1855945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credit_card_payment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B0DB35-DD2F-4A99-868E-3E7E851163CD}"/>
              </a:ext>
            </a:extLst>
          </p:cNvPr>
          <p:cNvSpPr/>
          <p:nvPr/>
        </p:nvSpPr>
        <p:spPr>
          <a:xfrm>
            <a:off x="8325407" y="3122316"/>
            <a:ext cx="2981845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credit_card_installments_payment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8FBA279-C42F-468E-B74B-445A37EC89F7}"/>
              </a:ext>
            </a:extLst>
          </p:cNvPr>
          <p:cNvSpPr/>
          <p:nvPr/>
        </p:nvSpPr>
        <p:spPr>
          <a:xfrm>
            <a:off x="3963507" y="3533352"/>
            <a:ext cx="493254" cy="325273"/>
          </a:xfrm>
          <a:prstGeom prst="rightArrow">
            <a:avLst>
              <a:gd name="adj1" fmla="val 50000"/>
              <a:gd name="adj2" fmla="val 8949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7762F17-7442-42A8-8797-E080087BD660}"/>
              </a:ext>
            </a:extLst>
          </p:cNvPr>
          <p:cNvSpPr/>
          <p:nvPr/>
        </p:nvSpPr>
        <p:spPr>
          <a:xfrm>
            <a:off x="4509013" y="3550848"/>
            <a:ext cx="1855945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Rest of loans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AB7E94-4924-4154-8D3B-A5AEE997F489}"/>
              </a:ext>
            </a:extLst>
          </p:cNvPr>
          <p:cNvSpPr/>
          <p:nvPr/>
        </p:nvSpPr>
        <p:spPr>
          <a:xfrm>
            <a:off x="2844475" y="654339"/>
            <a:ext cx="6161077" cy="400110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Fearture Engineering IDEAs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FDA1159-526F-4975-8A30-EB9A306B26AD}"/>
              </a:ext>
            </a:extLst>
          </p:cNvPr>
          <p:cNvSpPr/>
          <p:nvPr/>
        </p:nvSpPr>
        <p:spPr>
          <a:xfrm>
            <a:off x="363836" y="4049011"/>
            <a:ext cx="1416001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Changes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E8B6D9F-4CD2-4EB1-B007-710D46837D57}"/>
              </a:ext>
            </a:extLst>
          </p:cNvPr>
          <p:cNvSpPr/>
          <p:nvPr/>
        </p:nvSpPr>
        <p:spPr>
          <a:xfrm>
            <a:off x="2495254" y="4624610"/>
            <a:ext cx="1416001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City</a:t>
            </a:r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F563BBAB-DBE6-40F8-9E70-81CAAFA071C7}"/>
              </a:ext>
            </a:extLst>
          </p:cNvPr>
          <p:cNvSpPr/>
          <p:nvPr/>
        </p:nvSpPr>
        <p:spPr>
          <a:xfrm>
            <a:off x="3963507" y="4615861"/>
            <a:ext cx="493254" cy="325273"/>
          </a:xfrm>
          <a:prstGeom prst="rightArrow">
            <a:avLst>
              <a:gd name="adj1" fmla="val 50000"/>
              <a:gd name="adj2" fmla="val 8949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408AF31C-2B74-4AB2-BCF5-00833A87384B}"/>
              </a:ext>
            </a:extLst>
          </p:cNvPr>
          <p:cNvSpPr/>
          <p:nvPr/>
        </p:nvSpPr>
        <p:spPr>
          <a:xfrm>
            <a:off x="1839506" y="4597018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A7EE661-53AE-4514-9355-D5686D047C0D}"/>
              </a:ext>
            </a:extLst>
          </p:cNvPr>
          <p:cNvSpPr/>
          <p:nvPr/>
        </p:nvSpPr>
        <p:spPr>
          <a:xfrm>
            <a:off x="363836" y="4610810"/>
            <a:ext cx="1416001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5CC05F0-3041-43A6-ABFE-7D2F11B606B7}"/>
              </a:ext>
            </a:extLst>
          </p:cNvPr>
          <p:cNvSpPr/>
          <p:nvPr/>
        </p:nvSpPr>
        <p:spPr>
          <a:xfrm>
            <a:off x="4509013" y="4624610"/>
            <a:ext cx="1416001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6D109B7-F3CE-4D43-BD60-13F7E3873C12}"/>
              </a:ext>
            </a:extLst>
          </p:cNvPr>
          <p:cNvSpPr/>
          <p:nvPr/>
        </p:nvSpPr>
        <p:spPr>
          <a:xfrm>
            <a:off x="363836" y="5172609"/>
            <a:ext cx="1416001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04F45FB-F05B-4CC9-9444-C46B5E71CF46}"/>
              </a:ext>
            </a:extLst>
          </p:cNvPr>
          <p:cNvSpPr/>
          <p:nvPr/>
        </p:nvSpPr>
        <p:spPr>
          <a:xfrm>
            <a:off x="2495254" y="5215538"/>
            <a:ext cx="1416001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</a:t>
            </a:r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F5D8C20E-0971-46A6-96EB-4432879E979D}"/>
              </a:ext>
            </a:extLst>
          </p:cNvPr>
          <p:cNvSpPr/>
          <p:nvPr/>
        </p:nvSpPr>
        <p:spPr>
          <a:xfrm>
            <a:off x="3963507" y="5206789"/>
            <a:ext cx="493254" cy="325273"/>
          </a:xfrm>
          <a:prstGeom prst="rightArrow">
            <a:avLst>
              <a:gd name="adj1" fmla="val 50000"/>
              <a:gd name="adj2" fmla="val 8949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4C92DFA4-0CCC-4EAC-9F80-AD83AFDE8CD6}"/>
              </a:ext>
            </a:extLst>
          </p:cNvPr>
          <p:cNvSpPr/>
          <p:nvPr/>
        </p:nvSpPr>
        <p:spPr>
          <a:xfrm>
            <a:off x="1839506" y="5187946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25588B9-C8CA-4B37-B308-99D29B195F39}"/>
              </a:ext>
            </a:extLst>
          </p:cNvPr>
          <p:cNvSpPr/>
          <p:nvPr/>
        </p:nvSpPr>
        <p:spPr>
          <a:xfrm>
            <a:off x="4509013" y="5215538"/>
            <a:ext cx="1416001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92C91A2-7CCC-4CF2-A577-499EB63BF184}"/>
              </a:ext>
            </a:extLst>
          </p:cNvPr>
          <p:cNvSpPr/>
          <p:nvPr/>
        </p:nvSpPr>
        <p:spPr>
          <a:xfrm>
            <a:off x="6035532" y="5215538"/>
            <a:ext cx="1416001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Quarter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3CA2B41-331C-48B4-83B1-D95CB4BAD3A2}"/>
              </a:ext>
            </a:extLst>
          </p:cNvPr>
          <p:cNvSpPr/>
          <p:nvPr/>
        </p:nvSpPr>
        <p:spPr>
          <a:xfrm>
            <a:off x="7565154" y="5215538"/>
            <a:ext cx="1416001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Half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ECDDA8A-1961-4442-B4D1-9ECABF51673B}"/>
              </a:ext>
            </a:extLst>
          </p:cNvPr>
          <p:cNvSpPr/>
          <p:nvPr/>
        </p:nvSpPr>
        <p:spPr>
          <a:xfrm>
            <a:off x="363836" y="5734408"/>
            <a:ext cx="1416001" cy="307777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Types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3F3B92A-CC0F-49E6-8DFF-6C4C2DFB50CF}"/>
              </a:ext>
            </a:extLst>
          </p:cNvPr>
          <p:cNvSpPr/>
          <p:nvPr/>
        </p:nvSpPr>
        <p:spPr>
          <a:xfrm>
            <a:off x="2495254" y="5777337"/>
            <a:ext cx="1416001" cy="523220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credit_card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loan</a:t>
            </a: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99B87DC8-537A-4513-A35F-1D415F1A20F9}"/>
              </a:ext>
            </a:extLst>
          </p:cNvPr>
          <p:cNvSpPr/>
          <p:nvPr/>
        </p:nvSpPr>
        <p:spPr>
          <a:xfrm>
            <a:off x="1839506" y="5749745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805B25-47C8-42C9-B24A-68FDDF962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536" y="-27764"/>
            <a:ext cx="2566336" cy="223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488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400110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1AE9F6-76C8-44C5-8522-F6EA89157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63" y="1430869"/>
            <a:ext cx="10215852" cy="452369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43E1A96-8D7A-4AF0-9500-8BE62E7CBA2C}"/>
              </a:ext>
            </a:extLst>
          </p:cNvPr>
          <p:cNvSpPr/>
          <p:nvPr/>
        </p:nvSpPr>
        <p:spPr>
          <a:xfrm>
            <a:off x="1413164" y="1683861"/>
            <a:ext cx="385408" cy="28654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EB101705-55B4-412F-8357-F65A584ADBD8}"/>
              </a:ext>
            </a:extLst>
          </p:cNvPr>
          <p:cNvSpPr/>
          <p:nvPr/>
        </p:nvSpPr>
        <p:spPr>
          <a:xfrm>
            <a:off x="568660" y="1678480"/>
            <a:ext cx="385408" cy="427608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CD1BA012-FDAB-4E53-BE15-AD84B259A32A}"/>
              </a:ext>
            </a:extLst>
          </p:cNvPr>
          <p:cNvSpPr/>
          <p:nvPr/>
        </p:nvSpPr>
        <p:spPr>
          <a:xfrm>
            <a:off x="3658859" y="854394"/>
            <a:ext cx="6528010" cy="400110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months are from 1 to 12 every same pop_cd</a:t>
            </a: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3BEB6D6F-30BA-41A0-A4E6-55E0AB9B5E6D}"/>
              </a:ext>
            </a:extLst>
          </p:cNvPr>
          <p:cNvSpPr/>
          <p:nvPr/>
        </p:nvSpPr>
        <p:spPr>
          <a:xfrm>
            <a:off x="3658859" y="1678480"/>
            <a:ext cx="6528010" cy="1323439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pop_cd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ex L011 means region no.01 and age 10-19 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L01 | 1(0)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L011(0)</a:t>
            </a:r>
          </a:p>
        </p:txBody>
      </p:sp>
    </p:spTree>
    <p:extLst>
      <p:ext uri="{BB962C8B-B14F-4D97-AF65-F5344CB8AC3E}">
        <p14:creationId xmlns:p14="http://schemas.microsoft.com/office/powerpoint/2010/main" val="7123245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400110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D2AB23D-EEAD-4432-8098-8B62BE487E95}"/>
              </a:ext>
            </a:extLst>
          </p:cNvPr>
          <p:cNvSpPr/>
          <p:nvPr/>
        </p:nvSpPr>
        <p:spPr>
          <a:xfrm>
            <a:off x="426480" y="1054449"/>
            <a:ext cx="1243183" cy="1061829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r>
              <a:rPr lang="es-ES" altLang="ko-KR" sz="700"/>
              <a:t>(['L011',</a:t>
            </a:r>
          </a:p>
          <a:p>
            <a:r>
              <a:rPr lang="es-ES" altLang="ko-KR" sz="700"/>
              <a:t>  'L012',</a:t>
            </a:r>
          </a:p>
          <a:p>
            <a:r>
              <a:rPr lang="es-ES" altLang="ko-KR" sz="700"/>
              <a:t>  'L013',</a:t>
            </a:r>
          </a:p>
          <a:p>
            <a:r>
              <a:rPr lang="es-ES" altLang="ko-KR" sz="700"/>
              <a:t>  'L014',</a:t>
            </a:r>
          </a:p>
          <a:p>
            <a:r>
              <a:rPr lang="es-ES" altLang="ko-KR" sz="700"/>
              <a:t>  'L015',</a:t>
            </a:r>
          </a:p>
          <a:p>
            <a:r>
              <a:rPr lang="es-ES" altLang="ko-KR" sz="700"/>
              <a:t>  'L016',</a:t>
            </a:r>
          </a:p>
          <a:p>
            <a:r>
              <a:rPr lang="es-ES" altLang="ko-KR" sz="700"/>
              <a:t>  'L017',</a:t>
            </a:r>
          </a:p>
          <a:p>
            <a:r>
              <a:rPr lang="es-ES" altLang="ko-KR" sz="700"/>
              <a:t>  'L018',</a:t>
            </a:r>
          </a:p>
          <a:p>
            <a:r>
              <a:rPr lang="es-ES" altLang="ko-KR" sz="700"/>
              <a:t>  'L019', 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34C5C3-DE5A-448A-8316-899F7A86E58B}"/>
              </a:ext>
            </a:extLst>
          </p:cNvPr>
          <p:cNvSpPr/>
          <p:nvPr/>
        </p:nvSpPr>
        <p:spPr>
          <a:xfrm>
            <a:off x="7068941" y="2437183"/>
            <a:ext cx="3492379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ko-KR" sz="1050"/>
              <a:t> ['Y10',</a:t>
            </a:r>
          </a:p>
          <a:p>
            <a:r>
              <a:rPr lang="es-ES" altLang="ko-KR" sz="1050"/>
              <a:t>  'Y15',</a:t>
            </a:r>
          </a:p>
          <a:p>
            <a:r>
              <a:rPr lang="es-ES" altLang="ko-KR" sz="1050"/>
              <a:t>  'Y20',</a:t>
            </a:r>
          </a:p>
          <a:p>
            <a:r>
              <a:rPr lang="es-ES" altLang="ko-KR" sz="1050"/>
              <a:t>  'Y25',</a:t>
            </a:r>
          </a:p>
          <a:p>
            <a:r>
              <a:rPr lang="es-ES" altLang="ko-KR" sz="1050"/>
              <a:t>  'Y30',</a:t>
            </a:r>
          </a:p>
          <a:p>
            <a:r>
              <a:rPr lang="es-ES" altLang="ko-KR" sz="1050"/>
              <a:t>  'Y35',</a:t>
            </a:r>
          </a:p>
          <a:p>
            <a:r>
              <a:rPr lang="es-ES" altLang="ko-KR" sz="1050"/>
              <a:t>  'Y40',</a:t>
            </a:r>
          </a:p>
          <a:p>
            <a:r>
              <a:rPr lang="es-ES" altLang="ko-KR" sz="1050"/>
              <a:t>  'Y45',</a:t>
            </a:r>
          </a:p>
          <a:p>
            <a:r>
              <a:rPr lang="es-ES" altLang="ko-KR" sz="1050"/>
              <a:t>  'Y50',</a:t>
            </a:r>
          </a:p>
          <a:p>
            <a:r>
              <a:rPr lang="es-ES" altLang="ko-KR" sz="1050"/>
              <a:t>  'Y55',</a:t>
            </a:r>
          </a:p>
          <a:p>
            <a:r>
              <a:rPr lang="es-ES" altLang="ko-KR" sz="1050"/>
              <a:t>  'Y60',</a:t>
            </a:r>
          </a:p>
          <a:p>
            <a:r>
              <a:rPr lang="es-ES" altLang="ko-KR" sz="1050"/>
              <a:t>  'Y65',</a:t>
            </a:r>
          </a:p>
          <a:p>
            <a:r>
              <a:rPr lang="es-ES" altLang="ko-KR" sz="1050"/>
              <a:t>  'Y70',</a:t>
            </a:r>
          </a:p>
          <a:p>
            <a:r>
              <a:rPr lang="es-ES" altLang="ko-KR" sz="1050"/>
              <a:t>  'Y75',</a:t>
            </a:r>
          </a:p>
          <a:p>
            <a:r>
              <a:rPr lang="es-ES" altLang="ko-KR" sz="1050"/>
              <a:t>  'Y80',</a:t>
            </a:r>
          </a:p>
          <a:p>
            <a:r>
              <a:rPr lang="es-ES" altLang="ko-KR" sz="1050"/>
              <a:t>  'Y85',</a:t>
            </a:r>
          </a:p>
          <a:p>
            <a:r>
              <a:rPr lang="es-ES" altLang="ko-KR" sz="1050"/>
              <a:t>  'Y90',</a:t>
            </a:r>
          </a:p>
          <a:p>
            <a:r>
              <a:rPr lang="es-ES" altLang="ko-KR" sz="1050"/>
              <a:t>  'Y95'])</a:t>
            </a:r>
            <a:endParaRPr lang="ko-KR" altLang="en-US" sz="105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F9BAB61-288C-479D-8354-FB210238E836}"/>
              </a:ext>
            </a:extLst>
          </p:cNvPr>
          <p:cNvSpPr/>
          <p:nvPr/>
        </p:nvSpPr>
        <p:spPr>
          <a:xfrm>
            <a:off x="1902542" y="1114905"/>
            <a:ext cx="74926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ko-KR" sz="800"/>
              <a:t> 'L121',</a:t>
            </a:r>
          </a:p>
          <a:p>
            <a:r>
              <a:rPr lang="es-ES" altLang="ko-KR" sz="800"/>
              <a:t>  'L122',</a:t>
            </a:r>
          </a:p>
          <a:p>
            <a:r>
              <a:rPr lang="es-ES" altLang="ko-KR" sz="800"/>
              <a:t>  'L123',</a:t>
            </a:r>
          </a:p>
          <a:p>
            <a:r>
              <a:rPr lang="es-ES" altLang="ko-KR" sz="800"/>
              <a:t>  'L124',</a:t>
            </a:r>
          </a:p>
          <a:p>
            <a:r>
              <a:rPr lang="es-ES" altLang="ko-KR" sz="800"/>
              <a:t>  'L125',</a:t>
            </a:r>
          </a:p>
          <a:p>
            <a:r>
              <a:rPr lang="es-ES" altLang="ko-KR" sz="800"/>
              <a:t>  'L126',</a:t>
            </a:r>
          </a:p>
          <a:p>
            <a:r>
              <a:rPr lang="es-ES" altLang="ko-KR" sz="800"/>
              <a:t>  'L127',</a:t>
            </a:r>
          </a:p>
          <a:p>
            <a:r>
              <a:rPr lang="es-ES" altLang="ko-KR" sz="800"/>
              <a:t>  'L128',</a:t>
            </a:r>
          </a:p>
          <a:p>
            <a:r>
              <a:rPr lang="es-ES" altLang="ko-KR" sz="800"/>
              <a:t>  'L129',</a:t>
            </a:r>
          </a:p>
          <a:p>
            <a:r>
              <a:rPr lang="es-ES" altLang="ko-KR" sz="800"/>
              <a:t>  'L131',</a:t>
            </a:r>
          </a:p>
          <a:p>
            <a:r>
              <a:rPr lang="es-ES" altLang="ko-KR" sz="800"/>
              <a:t>  'L132',</a:t>
            </a:r>
          </a:p>
          <a:p>
            <a:r>
              <a:rPr lang="es-ES" altLang="ko-KR" sz="800"/>
              <a:t>  'L133',</a:t>
            </a:r>
          </a:p>
          <a:p>
            <a:r>
              <a:rPr lang="es-ES" altLang="ko-KR" sz="800"/>
              <a:t>  'L134',</a:t>
            </a:r>
          </a:p>
          <a:p>
            <a:r>
              <a:rPr lang="es-ES" altLang="ko-KR" sz="800"/>
              <a:t>  'L135',</a:t>
            </a:r>
          </a:p>
          <a:p>
            <a:r>
              <a:rPr lang="es-ES" altLang="ko-KR" sz="800"/>
              <a:t>  'L136',</a:t>
            </a:r>
          </a:p>
          <a:p>
            <a:r>
              <a:rPr lang="es-ES" altLang="ko-KR" sz="800"/>
              <a:t>  'L137',</a:t>
            </a:r>
          </a:p>
          <a:p>
            <a:r>
              <a:rPr lang="es-ES" altLang="ko-KR" sz="800"/>
              <a:t>  'L138',</a:t>
            </a:r>
          </a:p>
          <a:p>
            <a:r>
              <a:rPr lang="es-ES" altLang="ko-KR" sz="800"/>
              <a:t>  'L139',</a:t>
            </a:r>
          </a:p>
          <a:p>
            <a:r>
              <a:rPr lang="es-ES" altLang="ko-KR" sz="800"/>
              <a:t>  'L141',</a:t>
            </a:r>
          </a:p>
          <a:p>
            <a:r>
              <a:rPr lang="es-ES" altLang="ko-KR" sz="800"/>
              <a:t>  'L142',</a:t>
            </a:r>
          </a:p>
          <a:p>
            <a:r>
              <a:rPr lang="es-ES" altLang="ko-KR" sz="800"/>
              <a:t>  'L143',</a:t>
            </a:r>
          </a:p>
          <a:p>
            <a:r>
              <a:rPr lang="es-ES" altLang="ko-KR" sz="800"/>
              <a:t>  'L144',</a:t>
            </a:r>
          </a:p>
          <a:p>
            <a:r>
              <a:rPr lang="es-ES" altLang="ko-KR" sz="800"/>
              <a:t>  'L145',</a:t>
            </a:r>
          </a:p>
          <a:p>
            <a:r>
              <a:rPr lang="es-ES" altLang="ko-KR" sz="800"/>
              <a:t>  'L146',</a:t>
            </a:r>
          </a:p>
          <a:p>
            <a:r>
              <a:rPr lang="es-ES" altLang="ko-KR" sz="800"/>
              <a:t>  'L147',</a:t>
            </a:r>
          </a:p>
          <a:p>
            <a:r>
              <a:rPr lang="es-ES" altLang="ko-KR" sz="800"/>
              <a:t>  'L148',</a:t>
            </a:r>
          </a:p>
          <a:p>
            <a:r>
              <a:rPr lang="es-ES" altLang="ko-KR" sz="800"/>
              <a:t>  'L149',</a:t>
            </a:r>
          </a:p>
          <a:p>
            <a:r>
              <a:rPr lang="es-ES" altLang="ko-KR" sz="800"/>
              <a:t>  'L151',</a:t>
            </a:r>
          </a:p>
          <a:p>
            <a:r>
              <a:rPr lang="es-ES" altLang="ko-KR" sz="800"/>
              <a:t>  'L152',</a:t>
            </a:r>
          </a:p>
          <a:p>
            <a:r>
              <a:rPr lang="es-ES" altLang="ko-KR" sz="800"/>
              <a:t>  'L153',</a:t>
            </a:r>
          </a:p>
          <a:p>
            <a:r>
              <a:rPr lang="es-ES" altLang="ko-KR" sz="800"/>
              <a:t>  'L154',</a:t>
            </a:r>
          </a:p>
          <a:p>
            <a:r>
              <a:rPr lang="es-ES" altLang="ko-KR" sz="800"/>
              <a:t>  'L155',</a:t>
            </a:r>
          </a:p>
          <a:p>
            <a:r>
              <a:rPr lang="es-ES" altLang="ko-KR" sz="800"/>
              <a:t>  'L156',</a:t>
            </a:r>
          </a:p>
          <a:p>
            <a:r>
              <a:rPr lang="es-ES" altLang="ko-KR" sz="800"/>
              <a:t>  'L157',</a:t>
            </a:r>
          </a:p>
          <a:p>
            <a:r>
              <a:rPr lang="es-ES" altLang="ko-KR" sz="800"/>
              <a:t>  'L158',</a:t>
            </a:r>
          </a:p>
          <a:p>
            <a:r>
              <a:rPr lang="es-ES" altLang="ko-KR" sz="800"/>
              <a:t>  'L159',</a:t>
            </a:r>
          </a:p>
          <a:p>
            <a:r>
              <a:rPr lang="es-ES" altLang="ko-KR" sz="800"/>
              <a:t>  'L161',</a:t>
            </a:r>
          </a:p>
          <a:p>
            <a:r>
              <a:rPr lang="es-ES" altLang="ko-KR" sz="800"/>
              <a:t>  'L162',</a:t>
            </a:r>
          </a:p>
          <a:p>
            <a:r>
              <a:rPr lang="es-ES" altLang="ko-KR" sz="800"/>
              <a:t>  'L163',</a:t>
            </a:r>
          </a:p>
          <a:p>
            <a:r>
              <a:rPr lang="es-ES" altLang="ko-KR" sz="800"/>
              <a:t>  'L164',</a:t>
            </a:r>
          </a:p>
          <a:p>
            <a:r>
              <a:rPr lang="es-ES" altLang="ko-KR" sz="800"/>
              <a:t>  'L165',</a:t>
            </a:r>
          </a:p>
          <a:p>
            <a:r>
              <a:rPr lang="es-ES" altLang="ko-KR" sz="800"/>
              <a:t>  'L166',</a:t>
            </a:r>
          </a:p>
          <a:p>
            <a:r>
              <a:rPr lang="es-ES" altLang="ko-KR" sz="800"/>
              <a:t>  'L167',</a:t>
            </a:r>
          </a:p>
          <a:p>
            <a:r>
              <a:rPr lang="es-ES" altLang="ko-KR" sz="800"/>
              <a:t>  'L168',</a:t>
            </a:r>
          </a:p>
          <a:p>
            <a:r>
              <a:rPr lang="es-ES" altLang="ko-KR" sz="800"/>
              <a:t> 'L169'],</a:t>
            </a:r>
            <a:endParaRPr lang="ko-KR" altLang="en-US" sz="80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F02FD34-A4C2-4407-BDA6-3E1DD407628A}"/>
              </a:ext>
            </a:extLst>
          </p:cNvPr>
          <p:cNvSpPr/>
          <p:nvPr/>
        </p:nvSpPr>
        <p:spPr>
          <a:xfrm>
            <a:off x="1244802" y="1114905"/>
            <a:ext cx="85534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altLang="ko-KR" sz="800"/>
              <a:t>'L071',</a:t>
            </a:r>
          </a:p>
          <a:p>
            <a:r>
              <a:rPr lang="es-ES" altLang="ko-KR" sz="800"/>
              <a:t>  'L072',</a:t>
            </a:r>
          </a:p>
          <a:p>
            <a:r>
              <a:rPr lang="es-ES" altLang="ko-KR" sz="800"/>
              <a:t>  'L073',</a:t>
            </a:r>
          </a:p>
          <a:p>
            <a:r>
              <a:rPr lang="es-ES" altLang="ko-KR" sz="800"/>
              <a:t>  'L074',</a:t>
            </a:r>
          </a:p>
          <a:p>
            <a:r>
              <a:rPr lang="es-ES" altLang="ko-KR" sz="800"/>
              <a:t>  'L075',</a:t>
            </a:r>
          </a:p>
          <a:p>
            <a:r>
              <a:rPr lang="es-ES" altLang="ko-KR" sz="800"/>
              <a:t>  'L076',</a:t>
            </a:r>
          </a:p>
          <a:p>
            <a:r>
              <a:rPr lang="es-ES" altLang="ko-KR" sz="800"/>
              <a:t>  'L077',</a:t>
            </a:r>
          </a:p>
          <a:p>
            <a:r>
              <a:rPr lang="es-ES" altLang="ko-KR" sz="800"/>
              <a:t>  'L078',</a:t>
            </a:r>
          </a:p>
          <a:p>
            <a:r>
              <a:rPr lang="es-ES" altLang="ko-KR" sz="800"/>
              <a:t>  'L079',</a:t>
            </a:r>
          </a:p>
          <a:p>
            <a:r>
              <a:rPr lang="es-ES" altLang="ko-KR" sz="800"/>
              <a:t>  'L081',</a:t>
            </a:r>
          </a:p>
          <a:p>
            <a:r>
              <a:rPr lang="es-ES" altLang="ko-KR" sz="800"/>
              <a:t>  'L082',</a:t>
            </a:r>
          </a:p>
          <a:p>
            <a:r>
              <a:rPr lang="es-ES" altLang="ko-KR" sz="800"/>
              <a:t>  'L083',</a:t>
            </a:r>
          </a:p>
          <a:p>
            <a:r>
              <a:rPr lang="es-ES" altLang="ko-KR" sz="800"/>
              <a:t>  'L084',</a:t>
            </a:r>
          </a:p>
          <a:p>
            <a:r>
              <a:rPr lang="es-ES" altLang="ko-KR" sz="800"/>
              <a:t>  'L085',</a:t>
            </a:r>
          </a:p>
          <a:p>
            <a:r>
              <a:rPr lang="es-ES" altLang="ko-KR" sz="800"/>
              <a:t>  'L086',</a:t>
            </a:r>
          </a:p>
          <a:p>
            <a:r>
              <a:rPr lang="es-ES" altLang="ko-KR" sz="800"/>
              <a:t>  'L087',</a:t>
            </a:r>
          </a:p>
          <a:p>
            <a:r>
              <a:rPr lang="es-ES" altLang="ko-KR" sz="800"/>
              <a:t>  'L088',</a:t>
            </a:r>
          </a:p>
          <a:p>
            <a:r>
              <a:rPr lang="es-ES" altLang="ko-KR" sz="800"/>
              <a:t>  'L089',</a:t>
            </a:r>
          </a:p>
          <a:p>
            <a:r>
              <a:rPr lang="es-ES" altLang="ko-KR" sz="800"/>
              <a:t>  'L091',</a:t>
            </a:r>
          </a:p>
          <a:p>
            <a:r>
              <a:rPr lang="es-ES" altLang="ko-KR" sz="800"/>
              <a:t>  'L092',</a:t>
            </a:r>
          </a:p>
          <a:p>
            <a:r>
              <a:rPr lang="es-ES" altLang="ko-KR" sz="800"/>
              <a:t>  'L093',</a:t>
            </a:r>
          </a:p>
          <a:p>
            <a:r>
              <a:rPr lang="es-ES" altLang="ko-KR" sz="800"/>
              <a:t>  'L094',</a:t>
            </a:r>
          </a:p>
          <a:p>
            <a:r>
              <a:rPr lang="es-ES" altLang="ko-KR" sz="800"/>
              <a:t>  'L095',</a:t>
            </a:r>
          </a:p>
          <a:p>
            <a:r>
              <a:rPr lang="es-ES" altLang="ko-KR" sz="800"/>
              <a:t>  'L096',</a:t>
            </a:r>
          </a:p>
          <a:p>
            <a:r>
              <a:rPr lang="es-ES" altLang="ko-KR" sz="800"/>
              <a:t>  'L097',</a:t>
            </a:r>
          </a:p>
          <a:p>
            <a:r>
              <a:rPr lang="es-ES" altLang="ko-KR" sz="800"/>
              <a:t>  'L098',</a:t>
            </a:r>
          </a:p>
          <a:p>
            <a:r>
              <a:rPr lang="es-ES" altLang="ko-KR" sz="800"/>
              <a:t>  'L099',</a:t>
            </a:r>
          </a:p>
          <a:p>
            <a:r>
              <a:rPr lang="es-ES" altLang="ko-KR" sz="800"/>
              <a:t>  'L101',</a:t>
            </a:r>
          </a:p>
          <a:p>
            <a:r>
              <a:rPr lang="es-ES" altLang="ko-KR" sz="800"/>
              <a:t>  'L102',</a:t>
            </a:r>
          </a:p>
          <a:p>
            <a:r>
              <a:rPr lang="es-ES" altLang="ko-KR" sz="800"/>
              <a:t>  'L103',</a:t>
            </a:r>
          </a:p>
          <a:p>
            <a:r>
              <a:rPr lang="es-ES" altLang="ko-KR" sz="800"/>
              <a:t>  'L104',</a:t>
            </a:r>
          </a:p>
          <a:p>
            <a:r>
              <a:rPr lang="es-ES" altLang="ko-KR" sz="800"/>
              <a:t>  'L105',</a:t>
            </a:r>
          </a:p>
          <a:p>
            <a:r>
              <a:rPr lang="es-ES" altLang="ko-KR" sz="800"/>
              <a:t>  'L106',</a:t>
            </a:r>
          </a:p>
          <a:p>
            <a:r>
              <a:rPr lang="es-ES" altLang="ko-KR" sz="800"/>
              <a:t>  'L107',</a:t>
            </a:r>
          </a:p>
          <a:p>
            <a:r>
              <a:rPr lang="es-ES" altLang="ko-KR" sz="800"/>
              <a:t>  'L108',</a:t>
            </a:r>
          </a:p>
          <a:p>
            <a:r>
              <a:rPr lang="es-ES" altLang="ko-KR" sz="800"/>
              <a:t>  'L109',</a:t>
            </a:r>
          </a:p>
          <a:p>
            <a:r>
              <a:rPr lang="es-ES" altLang="ko-KR" sz="800"/>
              <a:t>  'L111',</a:t>
            </a:r>
          </a:p>
          <a:p>
            <a:r>
              <a:rPr lang="es-ES" altLang="ko-KR" sz="800"/>
              <a:t>  'L112',</a:t>
            </a:r>
          </a:p>
          <a:p>
            <a:r>
              <a:rPr lang="es-ES" altLang="ko-KR" sz="800"/>
              <a:t>  'L113',</a:t>
            </a:r>
          </a:p>
          <a:p>
            <a:r>
              <a:rPr lang="es-ES" altLang="ko-KR" sz="800"/>
              <a:t>  'L114',</a:t>
            </a:r>
          </a:p>
          <a:p>
            <a:r>
              <a:rPr lang="es-ES" altLang="ko-KR" sz="800"/>
              <a:t>  'L115',</a:t>
            </a:r>
          </a:p>
          <a:p>
            <a:r>
              <a:rPr lang="es-ES" altLang="ko-KR" sz="800"/>
              <a:t>  'L116',</a:t>
            </a:r>
          </a:p>
          <a:p>
            <a:r>
              <a:rPr lang="es-ES" altLang="ko-KR" sz="800"/>
              <a:t>  'L117',</a:t>
            </a:r>
          </a:p>
          <a:p>
            <a:r>
              <a:rPr lang="es-ES" altLang="ko-KR" sz="800"/>
              <a:t>  'L118',</a:t>
            </a:r>
          </a:p>
          <a:p>
            <a:r>
              <a:rPr lang="es-ES" altLang="ko-KR" sz="800"/>
              <a:t>  'L119’,</a:t>
            </a:r>
            <a:endParaRPr lang="ko-KR" altLang="en-US" sz="8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50E4050-4F76-4E7F-9A39-CA4BA839EF19}"/>
              </a:ext>
            </a:extLst>
          </p:cNvPr>
          <p:cNvSpPr/>
          <p:nvPr/>
        </p:nvSpPr>
        <p:spPr>
          <a:xfrm>
            <a:off x="1767741" y="1134828"/>
            <a:ext cx="3068755" cy="954107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</a:rPr>
              <a:t>Region X Ages Data</a:t>
            </a:r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774012-F49C-43CB-B7E8-BEC7B0FCC330}"/>
              </a:ext>
            </a:extLst>
          </p:cNvPr>
          <p:cNvSpPr/>
          <p:nvPr/>
        </p:nvSpPr>
        <p:spPr>
          <a:xfrm>
            <a:off x="1767741" y="2238153"/>
            <a:ext cx="4338778" cy="954107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</a:rPr>
              <a:t>16*9*12 = 1728 rows</a:t>
            </a:r>
          </a:p>
          <a:p>
            <a:pPr algn="ctr"/>
            <a:r>
              <a:rPr lang="en-US" altLang="ko-KR" sz="2800">
                <a:solidFill>
                  <a:schemeClr val="bg1"/>
                </a:solidFill>
              </a:rPr>
              <a:t>row = (city)(age)(month)</a:t>
            </a:r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6837468-6B22-434C-972A-88B4EAFD5C51}"/>
              </a:ext>
            </a:extLst>
          </p:cNvPr>
          <p:cNvSpPr/>
          <p:nvPr/>
        </p:nvSpPr>
        <p:spPr>
          <a:xfrm>
            <a:off x="7692448" y="1134828"/>
            <a:ext cx="2139241" cy="954107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</a:rPr>
              <a:t>Ages X Sex Data</a:t>
            </a:r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D8337AD-9DB6-448C-A476-272FB144017F}"/>
              </a:ext>
            </a:extLst>
          </p:cNvPr>
          <p:cNvSpPr/>
          <p:nvPr/>
        </p:nvSpPr>
        <p:spPr>
          <a:xfrm>
            <a:off x="7692448" y="2236264"/>
            <a:ext cx="4338778" cy="954107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</a:rPr>
              <a:t>9*2*12 = 216 rows</a:t>
            </a:r>
          </a:p>
          <a:p>
            <a:pPr algn="ctr"/>
            <a:r>
              <a:rPr lang="en-US" altLang="ko-KR" sz="2800">
                <a:solidFill>
                  <a:schemeClr val="bg1"/>
                </a:solidFill>
              </a:rPr>
              <a:t>row = (age)(sex)(month)</a:t>
            </a:r>
            <a:endParaRPr lang="ko-KR" altLang="en-US" sz="280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257C9AC-0C8B-421F-A5CD-3E9AAA62BD77}"/>
              </a:ext>
            </a:extLst>
          </p:cNvPr>
          <p:cNvSpPr/>
          <p:nvPr/>
        </p:nvSpPr>
        <p:spPr>
          <a:xfrm>
            <a:off x="889130" y="1054449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altLang="ko-KR" sz="800"/>
              <a:t> 'L021',</a:t>
            </a:r>
          </a:p>
          <a:p>
            <a:r>
              <a:rPr lang="es-ES" altLang="ko-KR" sz="800"/>
              <a:t>  'L022',</a:t>
            </a:r>
          </a:p>
          <a:p>
            <a:r>
              <a:rPr lang="es-ES" altLang="ko-KR" sz="800"/>
              <a:t>  'L023',</a:t>
            </a:r>
          </a:p>
          <a:p>
            <a:r>
              <a:rPr lang="es-ES" altLang="ko-KR" sz="800"/>
              <a:t>  'L024',</a:t>
            </a:r>
          </a:p>
          <a:p>
            <a:r>
              <a:rPr lang="es-ES" altLang="ko-KR" sz="800"/>
              <a:t>  'L025',</a:t>
            </a:r>
          </a:p>
          <a:p>
            <a:r>
              <a:rPr lang="es-ES" altLang="ko-KR" sz="800"/>
              <a:t>  'L026',</a:t>
            </a:r>
          </a:p>
          <a:p>
            <a:r>
              <a:rPr lang="es-ES" altLang="ko-KR" sz="800"/>
              <a:t>  'L027',</a:t>
            </a:r>
          </a:p>
          <a:p>
            <a:r>
              <a:rPr lang="es-ES" altLang="ko-KR" sz="800"/>
              <a:t>  'L028',</a:t>
            </a:r>
          </a:p>
          <a:p>
            <a:r>
              <a:rPr lang="es-ES" altLang="ko-KR" sz="800"/>
              <a:t>  'L029',</a:t>
            </a:r>
          </a:p>
          <a:p>
            <a:r>
              <a:rPr lang="es-ES" altLang="ko-KR" sz="800"/>
              <a:t> </a:t>
            </a: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5C18ADF-2ECC-4A3A-A536-23D8CD9131AE}"/>
              </a:ext>
            </a:extLst>
          </p:cNvPr>
          <p:cNvSpPr/>
          <p:nvPr/>
        </p:nvSpPr>
        <p:spPr>
          <a:xfrm>
            <a:off x="391818" y="2217955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altLang="ko-KR" sz="800"/>
              <a:t> 'L031',</a:t>
            </a:r>
          </a:p>
          <a:p>
            <a:r>
              <a:rPr lang="es-ES" altLang="ko-KR" sz="800"/>
              <a:t>  'L032',</a:t>
            </a:r>
          </a:p>
          <a:p>
            <a:r>
              <a:rPr lang="es-ES" altLang="ko-KR" sz="800"/>
              <a:t>  'L033',</a:t>
            </a:r>
          </a:p>
          <a:p>
            <a:r>
              <a:rPr lang="es-ES" altLang="ko-KR" sz="800"/>
              <a:t>  'L034',</a:t>
            </a:r>
          </a:p>
          <a:p>
            <a:r>
              <a:rPr lang="es-ES" altLang="ko-KR" sz="800"/>
              <a:t>  'L035',</a:t>
            </a:r>
          </a:p>
          <a:p>
            <a:r>
              <a:rPr lang="es-ES" altLang="ko-KR" sz="800"/>
              <a:t>  'L036',</a:t>
            </a:r>
          </a:p>
          <a:p>
            <a:r>
              <a:rPr lang="es-ES" altLang="ko-KR" sz="800"/>
              <a:t>  'L037',</a:t>
            </a:r>
          </a:p>
          <a:p>
            <a:r>
              <a:rPr lang="es-ES" altLang="ko-KR" sz="800"/>
              <a:t>  'L038',</a:t>
            </a:r>
          </a:p>
          <a:p>
            <a:r>
              <a:rPr lang="es-ES" altLang="ko-KR" sz="800"/>
              <a:t>  'L039',</a:t>
            </a:r>
          </a:p>
          <a:p>
            <a:r>
              <a:rPr lang="es-ES" altLang="ko-KR" sz="800"/>
              <a:t>  'L041',</a:t>
            </a:r>
          </a:p>
          <a:p>
            <a:r>
              <a:rPr lang="es-ES" altLang="ko-KR" sz="800"/>
              <a:t>  'L042',</a:t>
            </a:r>
          </a:p>
          <a:p>
            <a:r>
              <a:rPr lang="es-ES" altLang="ko-KR" sz="800"/>
              <a:t>  'L043',</a:t>
            </a:r>
          </a:p>
          <a:p>
            <a:r>
              <a:rPr lang="es-ES" altLang="ko-KR" sz="800"/>
              <a:t>  'L044',</a:t>
            </a:r>
          </a:p>
          <a:p>
            <a:r>
              <a:rPr lang="es-ES" altLang="ko-KR" sz="800"/>
              <a:t>  'L045',</a:t>
            </a:r>
          </a:p>
          <a:p>
            <a:r>
              <a:rPr lang="es-ES" altLang="ko-KR" sz="800"/>
              <a:t>  'L046',</a:t>
            </a:r>
          </a:p>
          <a:p>
            <a:r>
              <a:rPr lang="es-ES" altLang="ko-KR" sz="800"/>
              <a:t>  'L047',</a:t>
            </a:r>
          </a:p>
          <a:p>
            <a:r>
              <a:rPr lang="es-ES" altLang="ko-KR" sz="800"/>
              <a:t>  'L048',</a:t>
            </a:r>
          </a:p>
          <a:p>
            <a:r>
              <a:rPr lang="es-ES" altLang="ko-KR" sz="800"/>
              <a:t>  'L049',</a:t>
            </a:r>
          </a:p>
          <a:p>
            <a:r>
              <a:rPr lang="es-ES" altLang="ko-KR" sz="800"/>
              <a:t>  'L051',</a:t>
            </a:r>
          </a:p>
          <a:p>
            <a:r>
              <a:rPr lang="es-ES" altLang="ko-KR" sz="800"/>
              <a:t>  'L052',</a:t>
            </a:r>
          </a:p>
          <a:p>
            <a:r>
              <a:rPr lang="es-ES" altLang="ko-KR" sz="800"/>
              <a:t>  'L053',</a:t>
            </a:r>
          </a:p>
          <a:p>
            <a:r>
              <a:rPr lang="es-ES" altLang="ko-KR" sz="800"/>
              <a:t>  'L054',</a:t>
            </a:r>
          </a:p>
          <a:p>
            <a:r>
              <a:rPr lang="es-ES" altLang="ko-KR" sz="800"/>
              <a:t>  'L055',</a:t>
            </a:r>
          </a:p>
          <a:p>
            <a:r>
              <a:rPr lang="es-ES" altLang="ko-KR" sz="800"/>
              <a:t>  'L056',</a:t>
            </a:r>
          </a:p>
          <a:p>
            <a:r>
              <a:rPr lang="es-ES" altLang="ko-KR" sz="800"/>
              <a:t>  'L057',</a:t>
            </a:r>
          </a:p>
          <a:p>
            <a:r>
              <a:rPr lang="es-ES" altLang="ko-KR" sz="800"/>
              <a:t>  'L058',</a:t>
            </a:r>
          </a:p>
          <a:p>
            <a:r>
              <a:rPr lang="es-ES" altLang="ko-KR" sz="800"/>
              <a:t>  'L059',</a:t>
            </a:r>
          </a:p>
          <a:p>
            <a:r>
              <a:rPr lang="es-ES" altLang="ko-KR" sz="800"/>
              <a:t>  'L061',</a:t>
            </a:r>
          </a:p>
          <a:p>
            <a:r>
              <a:rPr lang="es-ES" altLang="ko-KR" sz="800"/>
              <a:t>  'L062',</a:t>
            </a:r>
          </a:p>
          <a:p>
            <a:r>
              <a:rPr lang="es-ES" altLang="ko-KR" sz="800"/>
              <a:t>  'L063',</a:t>
            </a:r>
          </a:p>
          <a:p>
            <a:r>
              <a:rPr lang="es-ES" altLang="ko-KR" sz="800"/>
              <a:t>  'L064',</a:t>
            </a:r>
          </a:p>
          <a:p>
            <a:r>
              <a:rPr lang="es-ES" altLang="ko-KR" sz="800"/>
              <a:t>  'L065',</a:t>
            </a:r>
          </a:p>
          <a:p>
            <a:r>
              <a:rPr lang="es-ES" altLang="ko-KR" sz="800"/>
              <a:t>  'L066',</a:t>
            </a:r>
          </a:p>
          <a:p>
            <a:r>
              <a:rPr lang="es-ES" altLang="ko-KR" sz="800"/>
              <a:t>  'L067',</a:t>
            </a:r>
          </a:p>
          <a:p>
            <a:r>
              <a:rPr lang="es-ES" altLang="ko-KR" sz="800"/>
              <a:t>  'L068',</a:t>
            </a:r>
          </a:p>
          <a:p>
            <a:r>
              <a:rPr lang="es-ES" altLang="ko-KR" sz="800"/>
              <a:t>  'L069',</a:t>
            </a:r>
            <a:endParaRPr lang="ko-KR" altLang="en-US" sz="800"/>
          </a:p>
        </p:txBody>
      </p:sp>
    </p:spTree>
    <p:extLst>
      <p:ext uri="{BB962C8B-B14F-4D97-AF65-F5344CB8AC3E}">
        <p14:creationId xmlns:p14="http://schemas.microsoft.com/office/powerpoint/2010/main" val="28734641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3436199" y="1009006"/>
            <a:ext cx="1622513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RA_MODEL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A0E634-B7E6-4A91-AD08-EAD1C6673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686" y="1501760"/>
            <a:ext cx="4803479" cy="49046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BC5CAF58-5E58-4A99-84BE-A122C3D54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7168" y="1501760"/>
            <a:ext cx="4299181" cy="3742816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D685FC-7FF1-427C-9D5C-79E7185A631C}"/>
              </a:ext>
            </a:extLst>
          </p:cNvPr>
          <p:cNvSpPr/>
          <p:nvPr/>
        </p:nvSpPr>
        <p:spPr>
          <a:xfrm>
            <a:off x="8763901" y="1009006"/>
            <a:ext cx="1622513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AS_MODEL</a:t>
            </a:r>
          </a:p>
        </p:txBody>
      </p:sp>
    </p:spTree>
    <p:extLst>
      <p:ext uri="{BB962C8B-B14F-4D97-AF65-F5344CB8AC3E}">
        <p14:creationId xmlns:p14="http://schemas.microsoft.com/office/powerpoint/2010/main" val="2516066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03AC6F1-D4E3-43B4-A198-0430EB1B3E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845473"/>
            <a:ext cx="6284168" cy="333658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3330400" y="2317258"/>
            <a:ext cx="1622513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RA_MODEL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DB2334-640A-4E10-969D-304B796E68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088" y="1899657"/>
            <a:ext cx="6096000" cy="322821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A21733D-45AF-447D-838C-DAEE7D0D49A9}"/>
              </a:ext>
            </a:extLst>
          </p:cNvPr>
          <p:cNvSpPr/>
          <p:nvPr/>
        </p:nvSpPr>
        <p:spPr>
          <a:xfrm>
            <a:off x="9504490" y="2317258"/>
            <a:ext cx="1622513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AS_MODEL</a:t>
            </a:r>
          </a:p>
        </p:txBody>
      </p:sp>
    </p:spTree>
    <p:extLst>
      <p:ext uri="{BB962C8B-B14F-4D97-AF65-F5344CB8AC3E}">
        <p14:creationId xmlns:p14="http://schemas.microsoft.com/office/powerpoint/2010/main" val="35903296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707886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3127728" y="1122361"/>
            <a:ext cx="2949487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RA_MODEL_notop3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D685FC-7FF1-427C-9D5C-79E7185A631C}"/>
              </a:ext>
            </a:extLst>
          </p:cNvPr>
          <p:cNvSpPr/>
          <p:nvPr/>
        </p:nvSpPr>
        <p:spPr>
          <a:xfrm>
            <a:off x="8455430" y="1122361"/>
            <a:ext cx="2700106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AS_MODEL _notop3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3440754-3D9F-4B08-952D-65132502D1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946" y="1467834"/>
            <a:ext cx="5353050" cy="48291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C1635C1-FABB-4525-B553-21493B91C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3436" y="1522471"/>
            <a:ext cx="3965131" cy="337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999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6743"/>
            <a:ext cx="4893623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>
                <a:solidFill>
                  <a:schemeClr val="bg1"/>
                </a:solidFill>
              </a:rPr>
              <a:t>filter weirdness by describe()</a:t>
            </a:r>
            <a:endParaRPr lang="ko-KR" altLang="en-US" sz="280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680C1AD-749D-4B38-A0AC-17516B2A4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127" y="654341"/>
            <a:ext cx="3467100" cy="56578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32CFEEA-AD6B-4427-BFB7-0E5E0AF27C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265"/>
          <a:stretch/>
        </p:blipFill>
        <p:spPr>
          <a:xfrm>
            <a:off x="9219676" y="654342"/>
            <a:ext cx="1996405" cy="573807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F9183BA3-BCCA-4315-AA12-AE1B601A9D7C}"/>
              </a:ext>
            </a:extLst>
          </p:cNvPr>
          <p:cNvSpPr/>
          <p:nvPr/>
        </p:nvSpPr>
        <p:spPr>
          <a:xfrm>
            <a:off x="10352038" y="2659775"/>
            <a:ext cx="1728086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Equally 24</a:t>
            </a:r>
            <a:endParaRPr lang="ko-KR" altLang="en-US" sz="2000">
              <a:solidFill>
                <a:schemeClr val="bg1"/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ACAC541-4232-4066-8AA3-E7EAEF101C56}"/>
              </a:ext>
            </a:extLst>
          </p:cNvPr>
          <p:cNvGrpSpPr/>
          <p:nvPr/>
        </p:nvGrpSpPr>
        <p:grpSpPr>
          <a:xfrm>
            <a:off x="352535" y="1884202"/>
            <a:ext cx="4001549" cy="3198128"/>
            <a:chOff x="0" y="1433382"/>
            <a:chExt cx="4001549" cy="319812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C2323074-9E1D-4913-95DE-1046CE8B05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3400"/>
            <a:stretch/>
          </p:blipFill>
          <p:spPr>
            <a:xfrm>
              <a:off x="0" y="1488260"/>
              <a:ext cx="604007" cy="314325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C4D94C6-69B1-4CB4-A9F3-40AEB7FFC3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0551"/>
            <a:stretch/>
          </p:blipFill>
          <p:spPr>
            <a:xfrm>
              <a:off x="545284" y="1488260"/>
              <a:ext cx="1071519" cy="314325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9B559FEE-3C73-4FDD-8490-2CF9333A9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16803" y="1433382"/>
              <a:ext cx="2384746" cy="31981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0914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707886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1622513" y="1454870"/>
            <a:ext cx="2949487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RA_MODEL_notop3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D685FC-7FF1-427C-9D5C-79E7185A631C}"/>
              </a:ext>
            </a:extLst>
          </p:cNvPr>
          <p:cNvSpPr/>
          <p:nvPr/>
        </p:nvSpPr>
        <p:spPr>
          <a:xfrm>
            <a:off x="6950215" y="1454870"/>
            <a:ext cx="2700106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AS_MODEL _notop3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7CB141-21A5-43CB-8111-EA8ACCE15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62754"/>
            <a:ext cx="6137808" cy="32403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B2E14C-0391-40C2-A2A6-22D40E273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2162754"/>
            <a:ext cx="5896869" cy="3119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1781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707886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Base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AF91368-077A-4C4D-82BD-D007149C492A}"/>
              </a:ext>
            </a:extLst>
          </p:cNvPr>
          <p:cNvSpPr/>
          <p:nvPr/>
        </p:nvSpPr>
        <p:spPr>
          <a:xfrm>
            <a:off x="0" y="1512876"/>
            <a:ext cx="4048152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Difference, changes, regions, times, types, 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35FCED7D-5346-4498-A0DA-728A74FD5FBC}"/>
              </a:ext>
            </a:extLst>
          </p:cNvPr>
          <p:cNvSpPr/>
          <p:nvPr/>
        </p:nvSpPr>
        <p:spPr>
          <a:xfrm>
            <a:off x="363836" y="1902637"/>
            <a:ext cx="1416001" cy="738664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Differences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(abs-diff)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(sum of same)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356A5731-5287-4699-BE44-C29D17BCCDA2}"/>
              </a:ext>
            </a:extLst>
          </p:cNvPr>
          <p:cNvSpPr/>
          <p:nvPr/>
        </p:nvSpPr>
        <p:spPr>
          <a:xfrm>
            <a:off x="1839506" y="1902638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7EC2317-6411-4432-A8A2-6654DF0B491C}"/>
              </a:ext>
            </a:extLst>
          </p:cNvPr>
          <p:cNvSpPr/>
          <p:nvPr/>
        </p:nvSpPr>
        <p:spPr>
          <a:xfrm>
            <a:off x="2495254" y="1911385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Groups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6877278-513A-49FF-B14F-A89A2A6F2675}"/>
              </a:ext>
            </a:extLst>
          </p:cNvPr>
          <p:cNvSpPr/>
          <p:nvPr/>
        </p:nvSpPr>
        <p:spPr>
          <a:xfrm>
            <a:off x="2495254" y="4062811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Months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5820FEF-17DC-4B87-833A-437E8F6AAEFF}"/>
              </a:ext>
            </a:extLst>
          </p:cNvPr>
          <p:cNvSpPr/>
          <p:nvPr/>
        </p:nvSpPr>
        <p:spPr>
          <a:xfrm>
            <a:off x="2495254" y="2318643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Loan Types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A1B48F1B-5426-404A-95A8-73F78F1763AB}"/>
              </a:ext>
            </a:extLst>
          </p:cNvPr>
          <p:cNvSpPr/>
          <p:nvPr/>
        </p:nvSpPr>
        <p:spPr>
          <a:xfrm>
            <a:off x="4490304" y="1911385"/>
            <a:ext cx="787350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CITY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0EECEF3D-0AFB-489A-ADF1-65D8E932630D}"/>
              </a:ext>
            </a:extLst>
          </p:cNvPr>
          <p:cNvSpPr/>
          <p:nvPr/>
        </p:nvSpPr>
        <p:spPr>
          <a:xfrm>
            <a:off x="3963507" y="1902638"/>
            <a:ext cx="493254" cy="325273"/>
          </a:xfrm>
          <a:prstGeom prst="rightArrow">
            <a:avLst>
              <a:gd name="adj1" fmla="val 50000"/>
              <a:gd name="adj2" fmla="val 87173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AD35768-C84F-48FC-8155-53F510250E01}"/>
              </a:ext>
            </a:extLst>
          </p:cNvPr>
          <p:cNvSpPr/>
          <p:nvPr/>
        </p:nvSpPr>
        <p:spPr>
          <a:xfrm>
            <a:off x="5363449" y="1911385"/>
            <a:ext cx="3843858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loan(</a:t>
            </a:r>
            <a:r>
              <a:rPr lang="ko-KR" altLang="en-US" sz="1100">
                <a:solidFill>
                  <a:schemeClr val="bg1"/>
                </a:solidFill>
              </a:rPr>
              <a:t>금액</a:t>
            </a:r>
            <a:r>
              <a:rPr lang="en-US" altLang="ko-KR" sz="1400">
                <a:solidFill>
                  <a:schemeClr val="bg1"/>
                </a:solidFill>
              </a:rPr>
              <a:t>) &amp; loan(</a:t>
            </a:r>
            <a:r>
              <a:rPr lang="ko-KR" altLang="en-US" sz="1100">
                <a:solidFill>
                  <a:schemeClr val="bg1"/>
                </a:solidFill>
              </a:rPr>
              <a:t>잔액</a:t>
            </a:r>
            <a:r>
              <a:rPr lang="en-US" altLang="ko-KR" sz="1400">
                <a:solidFill>
                  <a:schemeClr val="bg1"/>
                </a:solidFill>
              </a:rPr>
              <a:t>) &amp; payment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6F281BD1-ED83-4856-903F-E66E67077F8E}"/>
              </a:ext>
            </a:extLst>
          </p:cNvPr>
          <p:cNvSpPr/>
          <p:nvPr/>
        </p:nvSpPr>
        <p:spPr>
          <a:xfrm>
            <a:off x="3963507" y="4054062"/>
            <a:ext cx="493254" cy="325273"/>
          </a:xfrm>
          <a:prstGeom prst="rightArrow">
            <a:avLst>
              <a:gd name="adj1" fmla="val 50000"/>
              <a:gd name="adj2" fmla="val 8949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9E2012F-C0D2-4637-BEAD-5AFF6986C5C7}"/>
              </a:ext>
            </a:extLst>
          </p:cNvPr>
          <p:cNvSpPr/>
          <p:nvPr/>
        </p:nvSpPr>
        <p:spPr>
          <a:xfrm>
            <a:off x="4509013" y="4062811"/>
            <a:ext cx="2350136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monthly_installments_loan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A9B09804-F681-4EC4-9908-EFEB0B7458AF}"/>
              </a:ext>
            </a:extLst>
          </p:cNvPr>
          <p:cNvSpPr/>
          <p:nvPr/>
        </p:nvSpPr>
        <p:spPr>
          <a:xfrm>
            <a:off x="6977800" y="4062811"/>
            <a:ext cx="1620983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monthly_sbk_loan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0985AF-EC8F-4CA8-BB7F-DB5EFFAE3903}"/>
              </a:ext>
            </a:extLst>
          </p:cNvPr>
          <p:cNvSpPr/>
          <p:nvPr/>
        </p:nvSpPr>
        <p:spPr>
          <a:xfrm>
            <a:off x="8717434" y="4062811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inst_rep_loanb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BC7EC55B-3B1C-40CD-9F09-548205227FB2}"/>
              </a:ext>
            </a:extLst>
          </p:cNvPr>
          <p:cNvSpPr/>
          <p:nvPr/>
        </p:nvSpPr>
        <p:spPr>
          <a:xfrm>
            <a:off x="10252086" y="4062119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ls_rep_loanb</a:t>
            </a:r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32313814-E0D1-406A-B516-5F6CCEB7B38B}"/>
              </a:ext>
            </a:extLst>
          </p:cNvPr>
          <p:cNvSpPr/>
          <p:nvPr/>
        </p:nvSpPr>
        <p:spPr>
          <a:xfrm>
            <a:off x="1839506" y="4035219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20A7921D-1BE1-47DB-B930-8B635032AC43}"/>
              </a:ext>
            </a:extLst>
          </p:cNvPr>
          <p:cNvSpPr/>
          <p:nvPr/>
        </p:nvSpPr>
        <p:spPr>
          <a:xfrm>
            <a:off x="1839506" y="2301147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F5334C3C-0D61-4235-A9D1-50001054FB67}"/>
              </a:ext>
            </a:extLst>
          </p:cNvPr>
          <p:cNvSpPr/>
          <p:nvPr/>
        </p:nvSpPr>
        <p:spPr>
          <a:xfrm>
            <a:off x="4509013" y="2318643"/>
            <a:ext cx="2350136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monthly_installments_loan</a:t>
            </a: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1874435D-8756-4A86-9828-E8B3FCA699F9}"/>
              </a:ext>
            </a:extLst>
          </p:cNvPr>
          <p:cNvSpPr/>
          <p:nvPr/>
        </p:nvSpPr>
        <p:spPr>
          <a:xfrm>
            <a:off x="3963507" y="2309894"/>
            <a:ext cx="493254" cy="325273"/>
          </a:xfrm>
          <a:prstGeom prst="rightArrow">
            <a:avLst>
              <a:gd name="adj1" fmla="val 50000"/>
              <a:gd name="adj2" fmla="val 8949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F6F6EE63-8F18-4CE4-B579-F62C120BBB36}"/>
              </a:ext>
            </a:extLst>
          </p:cNvPr>
          <p:cNvSpPr/>
          <p:nvPr/>
        </p:nvSpPr>
        <p:spPr>
          <a:xfrm>
            <a:off x="6977800" y="2318643"/>
            <a:ext cx="1620983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monthly_sbk_loan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253F2B53-B983-47F9-A679-592A769B74F7}"/>
              </a:ext>
            </a:extLst>
          </p:cNvPr>
          <p:cNvSpPr/>
          <p:nvPr/>
        </p:nvSpPr>
        <p:spPr>
          <a:xfrm>
            <a:off x="8717434" y="2318643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inst_rep_loanb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BBB14B3-15ED-4272-A709-D96302357D34}"/>
              </a:ext>
            </a:extLst>
          </p:cNvPr>
          <p:cNvSpPr/>
          <p:nvPr/>
        </p:nvSpPr>
        <p:spPr>
          <a:xfrm>
            <a:off x="10252086" y="2317951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ls_rep_loanb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007D839B-922E-4AF1-B1DD-6268EC7B340D}"/>
              </a:ext>
            </a:extLst>
          </p:cNvPr>
          <p:cNvSpPr/>
          <p:nvPr/>
        </p:nvSpPr>
        <p:spPr>
          <a:xfrm>
            <a:off x="4509013" y="2723314"/>
            <a:ext cx="1683339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loan_commitment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F0D7012-9CFA-4088-9D20-7030633439BB}"/>
              </a:ext>
            </a:extLst>
          </p:cNvPr>
          <p:cNvSpPr/>
          <p:nvPr/>
        </p:nvSpPr>
        <p:spPr>
          <a:xfrm>
            <a:off x="6300126" y="2723314"/>
            <a:ext cx="1403632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mortgage_loan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8C2F2D04-BF13-4E8D-B2D3-A7A1A626B90A}"/>
              </a:ext>
            </a:extLst>
          </p:cNvPr>
          <p:cNvSpPr/>
          <p:nvPr/>
        </p:nvSpPr>
        <p:spPr>
          <a:xfrm>
            <a:off x="7811531" y="2723314"/>
            <a:ext cx="2121547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monthly_insurance_loan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EE0FA70-E505-4C3F-94BF-4CE02484A99A}"/>
              </a:ext>
            </a:extLst>
          </p:cNvPr>
          <p:cNvSpPr/>
          <p:nvPr/>
        </p:nvSpPr>
        <p:spPr>
          <a:xfrm>
            <a:off x="10040851" y="2723314"/>
            <a:ext cx="1108909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monthly_lc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FE04926-61A9-4760-BF3E-AD8D27DD47FD}"/>
              </a:ext>
            </a:extLst>
          </p:cNvPr>
          <p:cNvSpPr/>
          <p:nvPr/>
        </p:nvSpPr>
        <p:spPr>
          <a:xfrm>
            <a:off x="2495254" y="3010132"/>
            <a:ext cx="1416001" cy="523220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spending &amp; loan</a:t>
            </a:r>
          </a:p>
        </p:txBody>
      </p:sp>
      <p:sp>
        <p:nvSpPr>
          <p:cNvPr id="52" name="화살표: 오른쪽 51">
            <a:extLst>
              <a:ext uri="{FF2B5EF4-FFF2-40B4-BE49-F238E27FC236}">
                <a16:creationId xmlns:a16="http://schemas.microsoft.com/office/drawing/2014/main" id="{22ECCDE8-9EE6-414E-8FFE-0AE8CF3C993C}"/>
              </a:ext>
            </a:extLst>
          </p:cNvPr>
          <p:cNvSpPr/>
          <p:nvPr/>
        </p:nvSpPr>
        <p:spPr>
          <a:xfrm>
            <a:off x="1839506" y="3109105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46F7660-1186-4AC0-B938-DCAD6053EA61}"/>
              </a:ext>
            </a:extLst>
          </p:cNvPr>
          <p:cNvSpPr/>
          <p:nvPr/>
        </p:nvSpPr>
        <p:spPr>
          <a:xfrm>
            <a:off x="4509013" y="3122316"/>
            <a:ext cx="1855945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monthly_card_spend</a:t>
            </a: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3399E2A8-C47D-490E-B39C-9DF0FD3539EC}"/>
              </a:ext>
            </a:extLst>
          </p:cNvPr>
          <p:cNvSpPr/>
          <p:nvPr/>
        </p:nvSpPr>
        <p:spPr>
          <a:xfrm>
            <a:off x="3963507" y="3113567"/>
            <a:ext cx="493254" cy="325273"/>
          </a:xfrm>
          <a:prstGeom prst="rightArrow">
            <a:avLst>
              <a:gd name="adj1" fmla="val 50000"/>
              <a:gd name="adj2" fmla="val 8949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614933D4-8E5A-46FD-8502-9F69806F4FF7}"/>
              </a:ext>
            </a:extLst>
          </p:cNvPr>
          <p:cNvSpPr/>
          <p:nvPr/>
        </p:nvSpPr>
        <p:spPr>
          <a:xfrm>
            <a:off x="6417210" y="3122316"/>
            <a:ext cx="1855945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credit_card_payment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3B0DB35-DD2F-4A99-868E-3E7E851163CD}"/>
              </a:ext>
            </a:extLst>
          </p:cNvPr>
          <p:cNvSpPr/>
          <p:nvPr/>
        </p:nvSpPr>
        <p:spPr>
          <a:xfrm>
            <a:off x="8325407" y="3122316"/>
            <a:ext cx="2981845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credit_card_installments_payment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D8FBA279-C42F-468E-B74B-445A37EC89F7}"/>
              </a:ext>
            </a:extLst>
          </p:cNvPr>
          <p:cNvSpPr/>
          <p:nvPr/>
        </p:nvSpPr>
        <p:spPr>
          <a:xfrm>
            <a:off x="3963507" y="3533352"/>
            <a:ext cx="493254" cy="325273"/>
          </a:xfrm>
          <a:prstGeom prst="rightArrow">
            <a:avLst>
              <a:gd name="adj1" fmla="val 50000"/>
              <a:gd name="adj2" fmla="val 8949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7762F17-7442-42A8-8797-E080087BD660}"/>
              </a:ext>
            </a:extLst>
          </p:cNvPr>
          <p:cNvSpPr/>
          <p:nvPr/>
        </p:nvSpPr>
        <p:spPr>
          <a:xfrm>
            <a:off x="4509013" y="3550848"/>
            <a:ext cx="1855945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Rest of loans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5AB7E94-4924-4154-8D3B-A5AEE997F489}"/>
              </a:ext>
            </a:extLst>
          </p:cNvPr>
          <p:cNvSpPr/>
          <p:nvPr/>
        </p:nvSpPr>
        <p:spPr>
          <a:xfrm>
            <a:off x="2876856" y="654339"/>
            <a:ext cx="6161077" cy="400110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Fearture Engineering IDEAs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CFDA1159-526F-4975-8A30-EB9A306B26AD}"/>
              </a:ext>
            </a:extLst>
          </p:cNvPr>
          <p:cNvSpPr/>
          <p:nvPr/>
        </p:nvSpPr>
        <p:spPr>
          <a:xfrm>
            <a:off x="363836" y="4049011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Changes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7E8B6D9F-4CD2-4EB1-B007-710D46837D57}"/>
              </a:ext>
            </a:extLst>
          </p:cNvPr>
          <p:cNvSpPr/>
          <p:nvPr/>
        </p:nvSpPr>
        <p:spPr>
          <a:xfrm>
            <a:off x="2495254" y="4624610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City</a:t>
            </a:r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F563BBAB-DBE6-40F8-9E70-81CAAFA071C7}"/>
              </a:ext>
            </a:extLst>
          </p:cNvPr>
          <p:cNvSpPr/>
          <p:nvPr/>
        </p:nvSpPr>
        <p:spPr>
          <a:xfrm>
            <a:off x="3963507" y="4615861"/>
            <a:ext cx="493254" cy="325273"/>
          </a:xfrm>
          <a:prstGeom prst="rightArrow">
            <a:avLst>
              <a:gd name="adj1" fmla="val 50000"/>
              <a:gd name="adj2" fmla="val 8949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3" name="화살표: 오른쪽 72">
            <a:extLst>
              <a:ext uri="{FF2B5EF4-FFF2-40B4-BE49-F238E27FC236}">
                <a16:creationId xmlns:a16="http://schemas.microsoft.com/office/drawing/2014/main" id="{408AF31C-2B74-4AB2-BCF5-00833A87384B}"/>
              </a:ext>
            </a:extLst>
          </p:cNvPr>
          <p:cNvSpPr/>
          <p:nvPr/>
        </p:nvSpPr>
        <p:spPr>
          <a:xfrm>
            <a:off x="1839506" y="4597018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DA7EE661-53AE-4514-9355-D5686D047C0D}"/>
              </a:ext>
            </a:extLst>
          </p:cNvPr>
          <p:cNvSpPr/>
          <p:nvPr/>
        </p:nvSpPr>
        <p:spPr>
          <a:xfrm>
            <a:off x="363836" y="4610810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45CC05F0-3041-43A6-ABFE-7D2F11B606B7}"/>
              </a:ext>
            </a:extLst>
          </p:cNvPr>
          <p:cNvSpPr/>
          <p:nvPr/>
        </p:nvSpPr>
        <p:spPr>
          <a:xfrm>
            <a:off x="4509013" y="4624610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6D109B7-F3CE-4D43-BD60-13F7E3873C12}"/>
              </a:ext>
            </a:extLst>
          </p:cNvPr>
          <p:cNvSpPr/>
          <p:nvPr/>
        </p:nvSpPr>
        <p:spPr>
          <a:xfrm>
            <a:off x="363836" y="5172609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Time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04F45FB-F05B-4CC9-9444-C46B5E71CF46}"/>
              </a:ext>
            </a:extLst>
          </p:cNvPr>
          <p:cNvSpPr/>
          <p:nvPr/>
        </p:nvSpPr>
        <p:spPr>
          <a:xfrm>
            <a:off x="2495254" y="5215538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</a:t>
            </a:r>
          </a:p>
        </p:txBody>
      </p:sp>
      <p:sp>
        <p:nvSpPr>
          <p:cNvPr id="78" name="화살표: 오른쪽 77">
            <a:extLst>
              <a:ext uri="{FF2B5EF4-FFF2-40B4-BE49-F238E27FC236}">
                <a16:creationId xmlns:a16="http://schemas.microsoft.com/office/drawing/2014/main" id="{F5D8C20E-0971-46A6-96EB-4432879E979D}"/>
              </a:ext>
            </a:extLst>
          </p:cNvPr>
          <p:cNvSpPr/>
          <p:nvPr/>
        </p:nvSpPr>
        <p:spPr>
          <a:xfrm>
            <a:off x="3963507" y="5206789"/>
            <a:ext cx="493254" cy="325273"/>
          </a:xfrm>
          <a:prstGeom prst="rightArrow">
            <a:avLst>
              <a:gd name="adj1" fmla="val 50000"/>
              <a:gd name="adj2" fmla="val 8949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79" name="화살표: 오른쪽 78">
            <a:extLst>
              <a:ext uri="{FF2B5EF4-FFF2-40B4-BE49-F238E27FC236}">
                <a16:creationId xmlns:a16="http://schemas.microsoft.com/office/drawing/2014/main" id="{4C92DFA4-0CCC-4EAC-9F80-AD83AFDE8CD6}"/>
              </a:ext>
            </a:extLst>
          </p:cNvPr>
          <p:cNvSpPr/>
          <p:nvPr/>
        </p:nvSpPr>
        <p:spPr>
          <a:xfrm>
            <a:off x="1839506" y="5187946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F25588B9-C8CA-4B37-B308-99D29B195F39}"/>
              </a:ext>
            </a:extLst>
          </p:cNvPr>
          <p:cNvSpPr/>
          <p:nvPr/>
        </p:nvSpPr>
        <p:spPr>
          <a:xfrm>
            <a:off x="4509013" y="5215538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92C91A2-7CCC-4CF2-A577-499EB63BF184}"/>
              </a:ext>
            </a:extLst>
          </p:cNvPr>
          <p:cNvSpPr/>
          <p:nvPr/>
        </p:nvSpPr>
        <p:spPr>
          <a:xfrm>
            <a:off x="6035532" y="5215538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Quarter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E3CA2B41-331C-48B4-83B1-D95CB4BAD3A2}"/>
              </a:ext>
            </a:extLst>
          </p:cNvPr>
          <p:cNvSpPr/>
          <p:nvPr/>
        </p:nvSpPr>
        <p:spPr>
          <a:xfrm>
            <a:off x="7565154" y="5215538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Half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ECDDA8A-1961-4442-B4D1-9ECABF51673B}"/>
              </a:ext>
            </a:extLst>
          </p:cNvPr>
          <p:cNvSpPr/>
          <p:nvPr/>
        </p:nvSpPr>
        <p:spPr>
          <a:xfrm>
            <a:off x="363836" y="5734408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Types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3F3B92A-CC0F-49E6-8DFF-6C4C2DFB50CF}"/>
              </a:ext>
            </a:extLst>
          </p:cNvPr>
          <p:cNvSpPr/>
          <p:nvPr/>
        </p:nvSpPr>
        <p:spPr>
          <a:xfrm>
            <a:off x="2495254" y="5777337"/>
            <a:ext cx="1416001" cy="523220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credit_card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loan</a:t>
            </a: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99B87DC8-537A-4513-A35F-1D415F1A20F9}"/>
              </a:ext>
            </a:extLst>
          </p:cNvPr>
          <p:cNvSpPr/>
          <p:nvPr/>
        </p:nvSpPr>
        <p:spPr>
          <a:xfrm>
            <a:off x="1839506" y="5749745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E805B25-47C8-42C9-B24A-68FDDF962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536" y="-27764"/>
            <a:ext cx="2566336" cy="223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696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3463C4-8597-42F8-B551-13B6B57C3BB0}"/>
              </a:ext>
            </a:extLst>
          </p:cNvPr>
          <p:cNvSpPr/>
          <p:nvPr/>
        </p:nvSpPr>
        <p:spPr>
          <a:xfrm>
            <a:off x="0" y="1895807"/>
            <a:ext cx="12200790" cy="2646878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600">
                <a:solidFill>
                  <a:schemeClr val="bg1"/>
                </a:solidFill>
              </a:rPr>
              <a:t>Diff_MODEL</a:t>
            </a:r>
          </a:p>
        </p:txBody>
      </p:sp>
    </p:spTree>
    <p:extLst>
      <p:ext uri="{BB962C8B-B14F-4D97-AF65-F5344CB8AC3E}">
        <p14:creationId xmlns:p14="http://schemas.microsoft.com/office/powerpoint/2010/main" val="38854921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186A5B-B5CD-45B6-B863-A9B035AC4CBA}"/>
              </a:ext>
            </a:extLst>
          </p:cNvPr>
          <p:cNvSpPr/>
          <p:nvPr/>
        </p:nvSpPr>
        <p:spPr>
          <a:xfrm>
            <a:off x="2098606" y="962115"/>
            <a:ext cx="2949487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New features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D85ECF-8D37-4BBB-B026-51022B120A08}"/>
              </a:ext>
            </a:extLst>
          </p:cNvPr>
          <p:cNvSpPr/>
          <p:nvPr/>
        </p:nvSpPr>
        <p:spPr>
          <a:xfrm>
            <a:off x="159797" y="1759054"/>
            <a:ext cx="1416001" cy="738664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Differences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(abs-diff)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(sum of same)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D1E903E-74EE-466E-9158-3DE5562CB262}"/>
              </a:ext>
            </a:extLst>
          </p:cNvPr>
          <p:cNvSpPr/>
          <p:nvPr/>
        </p:nvSpPr>
        <p:spPr>
          <a:xfrm>
            <a:off x="1635467" y="1759055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893D87-67BC-4A7E-A85E-B3F0699048C0}"/>
              </a:ext>
            </a:extLst>
          </p:cNvPr>
          <p:cNvSpPr/>
          <p:nvPr/>
        </p:nvSpPr>
        <p:spPr>
          <a:xfrm>
            <a:off x="2291215" y="1767802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Groups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7476D-1AA7-4E5D-B6CC-BC96236192C1}"/>
              </a:ext>
            </a:extLst>
          </p:cNvPr>
          <p:cNvSpPr/>
          <p:nvPr/>
        </p:nvSpPr>
        <p:spPr>
          <a:xfrm>
            <a:off x="2291215" y="2175060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Loan Types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2E8C7F-3E19-4157-A4CA-D4187799C2EF}"/>
              </a:ext>
            </a:extLst>
          </p:cNvPr>
          <p:cNvSpPr/>
          <p:nvPr/>
        </p:nvSpPr>
        <p:spPr>
          <a:xfrm>
            <a:off x="4286265" y="1767802"/>
            <a:ext cx="787350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CITY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4F38689-BC8B-4F31-BB9B-3E8B295E7048}"/>
              </a:ext>
            </a:extLst>
          </p:cNvPr>
          <p:cNvSpPr/>
          <p:nvPr/>
        </p:nvSpPr>
        <p:spPr>
          <a:xfrm>
            <a:off x="3759468" y="1759055"/>
            <a:ext cx="493254" cy="325273"/>
          </a:xfrm>
          <a:prstGeom prst="rightArrow">
            <a:avLst>
              <a:gd name="adj1" fmla="val 50000"/>
              <a:gd name="adj2" fmla="val 87173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F325D3-7DC2-4A15-B3EA-5DD6414D49E6}"/>
              </a:ext>
            </a:extLst>
          </p:cNvPr>
          <p:cNvSpPr/>
          <p:nvPr/>
        </p:nvSpPr>
        <p:spPr>
          <a:xfrm>
            <a:off x="5159410" y="1767802"/>
            <a:ext cx="3843858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loan(</a:t>
            </a:r>
            <a:r>
              <a:rPr lang="ko-KR" altLang="en-US" sz="1100">
                <a:solidFill>
                  <a:schemeClr val="bg1"/>
                </a:solidFill>
              </a:rPr>
              <a:t>금액</a:t>
            </a:r>
            <a:r>
              <a:rPr lang="en-US" altLang="ko-KR" sz="1400">
                <a:solidFill>
                  <a:schemeClr val="bg1"/>
                </a:solidFill>
              </a:rPr>
              <a:t>) &amp; loan(</a:t>
            </a:r>
            <a:r>
              <a:rPr lang="ko-KR" altLang="en-US" sz="1100">
                <a:solidFill>
                  <a:schemeClr val="bg1"/>
                </a:solidFill>
              </a:rPr>
              <a:t>잔액</a:t>
            </a:r>
            <a:r>
              <a:rPr lang="en-US" altLang="ko-KR" sz="1400">
                <a:solidFill>
                  <a:schemeClr val="bg1"/>
                </a:solidFill>
              </a:rPr>
              <a:t>) &amp; payment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F793E56-5B74-4CD0-8D55-E4233AA96E7A}"/>
              </a:ext>
            </a:extLst>
          </p:cNvPr>
          <p:cNvSpPr/>
          <p:nvPr/>
        </p:nvSpPr>
        <p:spPr>
          <a:xfrm>
            <a:off x="1635467" y="2157564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EB8629-92FF-41E1-A4F6-0B1B5971D422}"/>
              </a:ext>
            </a:extLst>
          </p:cNvPr>
          <p:cNvSpPr/>
          <p:nvPr/>
        </p:nvSpPr>
        <p:spPr>
          <a:xfrm>
            <a:off x="4304974" y="2175060"/>
            <a:ext cx="2350136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monthly_installments_loan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1780E22-A687-4276-AE61-498B0BFAB29E}"/>
              </a:ext>
            </a:extLst>
          </p:cNvPr>
          <p:cNvSpPr/>
          <p:nvPr/>
        </p:nvSpPr>
        <p:spPr>
          <a:xfrm>
            <a:off x="3759468" y="2166311"/>
            <a:ext cx="493254" cy="325273"/>
          </a:xfrm>
          <a:prstGeom prst="rightArrow">
            <a:avLst>
              <a:gd name="adj1" fmla="val 50000"/>
              <a:gd name="adj2" fmla="val 8949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AFD9D0-87FD-4730-B424-88C8E601348D}"/>
              </a:ext>
            </a:extLst>
          </p:cNvPr>
          <p:cNvSpPr/>
          <p:nvPr/>
        </p:nvSpPr>
        <p:spPr>
          <a:xfrm>
            <a:off x="6773761" y="2175060"/>
            <a:ext cx="1620983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monthly_sbk_loan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5B0E5F-6FED-4CA0-8AF6-9A51CDFDB9FE}"/>
              </a:ext>
            </a:extLst>
          </p:cNvPr>
          <p:cNvSpPr/>
          <p:nvPr/>
        </p:nvSpPr>
        <p:spPr>
          <a:xfrm>
            <a:off x="8513395" y="2175060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inst_rep_loanb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31B9F65-133B-4370-BDA2-6A37F7ED5AC6}"/>
              </a:ext>
            </a:extLst>
          </p:cNvPr>
          <p:cNvSpPr/>
          <p:nvPr/>
        </p:nvSpPr>
        <p:spPr>
          <a:xfrm>
            <a:off x="10048047" y="2174368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ls_rep_loanb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15A967-F9D8-474E-A325-CB8599997390}"/>
              </a:ext>
            </a:extLst>
          </p:cNvPr>
          <p:cNvSpPr/>
          <p:nvPr/>
        </p:nvSpPr>
        <p:spPr>
          <a:xfrm>
            <a:off x="4304974" y="2579731"/>
            <a:ext cx="1683339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loan_commitment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8DF26C3-F8DF-4474-B7C9-C9AF5AB11A09}"/>
              </a:ext>
            </a:extLst>
          </p:cNvPr>
          <p:cNvSpPr/>
          <p:nvPr/>
        </p:nvSpPr>
        <p:spPr>
          <a:xfrm>
            <a:off x="6096087" y="2579731"/>
            <a:ext cx="1403632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mortgage_loan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2B5308-5BBD-495A-840D-DA863F8E86C2}"/>
              </a:ext>
            </a:extLst>
          </p:cNvPr>
          <p:cNvSpPr/>
          <p:nvPr/>
        </p:nvSpPr>
        <p:spPr>
          <a:xfrm>
            <a:off x="7607492" y="2579731"/>
            <a:ext cx="2121547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monthly_insurance_loan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7A13501-AFFB-47DD-BF9F-112D45B12982}"/>
              </a:ext>
            </a:extLst>
          </p:cNvPr>
          <p:cNvSpPr/>
          <p:nvPr/>
        </p:nvSpPr>
        <p:spPr>
          <a:xfrm>
            <a:off x="9836812" y="2579731"/>
            <a:ext cx="1108909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monthly_lc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D9DA186-555A-437B-8800-E1557EC7A94D}"/>
              </a:ext>
            </a:extLst>
          </p:cNvPr>
          <p:cNvSpPr/>
          <p:nvPr/>
        </p:nvSpPr>
        <p:spPr>
          <a:xfrm>
            <a:off x="2291215" y="2866549"/>
            <a:ext cx="1416001" cy="523220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spending &amp; loan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4339FB40-E9E2-4538-A7FD-48878024CA35}"/>
              </a:ext>
            </a:extLst>
          </p:cNvPr>
          <p:cNvSpPr/>
          <p:nvPr/>
        </p:nvSpPr>
        <p:spPr>
          <a:xfrm>
            <a:off x="1635467" y="2965522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98DB042-6CFE-483C-8E96-115471C639BA}"/>
              </a:ext>
            </a:extLst>
          </p:cNvPr>
          <p:cNvSpPr/>
          <p:nvPr/>
        </p:nvSpPr>
        <p:spPr>
          <a:xfrm>
            <a:off x="4304974" y="2978733"/>
            <a:ext cx="1855945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monthly_card_spend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A8A633CF-1D53-45EF-AF15-0746ADBB250D}"/>
              </a:ext>
            </a:extLst>
          </p:cNvPr>
          <p:cNvSpPr/>
          <p:nvPr/>
        </p:nvSpPr>
        <p:spPr>
          <a:xfrm>
            <a:off x="3759468" y="2969984"/>
            <a:ext cx="493254" cy="325273"/>
          </a:xfrm>
          <a:prstGeom prst="rightArrow">
            <a:avLst>
              <a:gd name="adj1" fmla="val 50000"/>
              <a:gd name="adj2" fmla="val 8949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1247AC9-AB47-4AB6-9DE5-93298576FAF6}"/>
              </a:ext>
            </a:extLst>
          </p:cNvPr>
          <p:cNvSpPr/>
          <p:nvPr/>
        </p:nvSpPr>
        <p:spPr>
          <a:xfrm>
            <a:off x="6213171" y="2978733"/>
            <a:ext cx="1855945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credit_card_payment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F949E60D-2A01-4E3A-8E3D-9596E48B4D28}"/>
              </a:ext>
            </a:extLst>
          </p:cNvPr>
          <p:cNvSpPr/>
          <p:nvPr/>
        </p:nvSpPr>
        <p:spPr>
          <a:xfrm>
            <a:off x="8121368" y="2978733"/>
            <a:ext cx="2981845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credit_card_installments_payment</a:t>
            </a:r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EE43D52A-E79A-4EBB-ACE6-0398021137E1}"/>
              </a:ext>
            </a:extLst>
          </p:cNvPr>
          <p:cNvSpPr/>
          <p:nvPr/>
        </p:nvSpPr>
        <p:spPr>
          <a:xfrm rot="2700000">
            <a:off x="4481202" y="1629926"/>
            <a:ext cx="551270" cy="551270"/>
          </a:xfrm>
          <a:prstGeom prst="plus">
            <a:avLst>
              <a:gd name="adj" fmla="val 432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69DD3E-0FFF-48E1-AA4D-156B49D664A3}"/>
              </a:ext>
            </a:extLst>
          </p:cNvPr>
          <p:cNvSpPr/>
          <p:nvPr/>
        </p:nvSpPr>
        <p:spPr>
          <a:xfrm>
            <a:off x="6304355" y="3774598"/>
            <a:ext cx="26989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/>
              <a:t>금액</a:t>
            </a:r>
          </a:p>
          <a:p>
            <a:r>
              <a:rPr lang="ko-KR" altLang="en-US" sz="1200"/>
              <a:t>monthly_installments_loan</a:t>
            </a:r>
          </a:p>
          <a:p>
            <a:r>
              <a:rPr lang="ko-KR" altLang="en-US" sz="1200"/>
              <a:t>monthly_sbk_loan</a:t>
            </a:r>
          </a:p>
          <a:p>
            <a:r>
              <a:rPr lang="ko-KR" altLang="en-US" sz="1200"/>
              <a:t>monthly_lc</a:t>
            </a:r>
          </a:p>
          <a:p>
            <a:r>
              <a:rPr lang="ko-KR" altLang="en-US" sz="1200"/>
              <a:t>monthly_loan</a:t>
            </a:r>
          </a:p>
          <a:p>
            <a:r>
              <a:rPr lang="ko-KR" altLang="en-US" sz="1200"/>
              <a:t>monthly_insurance_loan</a:t>
            </a:r>
          </a:p>
          <a:p>
            <a:r>
              <a:rPr lang="ko-KR" altLang="en-US" sz="1200"/>
              <a:t>loan_commitment</a:t>
            </a:r>
          </a:p>
          <a:p>
            <a:r>
              <a:rPr lang="ko-KR" altLang="en-US" sz="1200"/>
              <a:t>credit_loan</a:t>
            </a:r>
          </a:p>
          <a:p>
            <a:r>
              <a:rPr lang="ko-KR" altLang="en-US" sz="1200"/>
              <a:t>mortgage_loan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4D0724-06EA-45ED-951F-E1E00673C35F}"/>
              </a:ext>
            </a:extLst>
          </p:cNvPr>
          <p:cNvSpPr/>
          <p:nvPr/>
        </p:nvSpPr>
        <p:spPr>
          <a:xfrm>
            <a:off x="2257672" y="3849567"/>
            <a:ext cx="2901738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Sum of </a:t>
            </a:r>
            <a:r>
              <a:rPr lang="ko-KR" altLang="en-US" sz="1400">
                <a:solidFill>
                  <a:schemeClr val="bg1"/>
                </a:solidFill>
              </a:rPr>
              <a:t>금액</a:t>
            </a:r>
            <a:r>
              <a:rPr lang="en-US" altLang="ko-KR" sz="1400">
                <a:solidFill>
                  <a:schemeClr val="bg1"/>
                </a:solidFill>
              </a:rPr>
              <a:t>, </a:t>
            </a:r>
            <a:r>
              <a:rPr lang="ko-KR" altLang="en-US" sz="1400">
                <a:solidFill>
                  <a:schemeClr val="bg1"/>
                </a:solidFill>
              </a:rPr>
              <a:t>잔액</a:t>
            </a:r>
            <a:r>
              <a:rPr lang="en-US" altLang="ko-KR" sz="1400">
                <a:solidFill>
                  <a:schemeClr val="bg1"/>
                </a:solidFill>
              </a:rPr>
              <a:t>, payment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88B506C-1765-4654-A2F4-45B003B7B22D}"/>
              </a:ext>
            </a:extLst>
          </p:cNvPr>
          <p:cNvSpPr/>
          <p:nvPr/>
        </p:nvSpPr>
        <p:spPr>
          <a:xfrm>
            <a:off x="2257671" y="4265412"/>
            <a:ext cx="3394983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sum of all Three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317933-3236-428F-A174-5AC3F5D54EAE}"/>
              </a:ext>
            </a:extLst>
          </p:cNvPr>
          <p:cNvSpPr/>
          <p:nvPr/>
        </p:nvSpPr>
        <p:spPr>
          <a:xfrm>
            <a:off x="2257671" y="4665146"/>
            <a:ext cx="3394983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diff of sum of </a:t>
            </a:r>
            <a:r>
              <a:rPr lang="ko-KR" altLang="en-US" sz="1400">
                <a:solidFill>
                  <a:schemeClr val="bg1"/>
                </a:solidFill>
              </a:rPr>
              <a:t>금액</a:t>
            </a:r>
            <a:r>
              <a:rPr lang="en-US" altLang="ko-KR" sz="1400">
                <a:solidFill>
                  <a:schemeClr val="bg1"/>
                </a:solidFill>
              </a:rPr>
              <a:t>, </a:t>
            </a:r>
            <a:r>
              <a:rPr lang="ko-KR" altLang="en-US" sz="1400">
                <a:solidFill>
                  <a:schemeClr val="bg1"/>
                </a:solidFill>
              </a:rPr>
              <a:t>잔액</a:t>
            </a:r>
            <a:r>
              <a:rPr lang="en-US" altLang="ko-KR" sz="1400">
                <a:solidFill>
                  <a:schemeClr val="bg1"/>
                </a:solidFill>
              </a:rPr>
              <a:t>, payment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BC9E7B4-A73B-454F-A6CA-F62F175A5C7B}"/>
              </a:ext>
            </a:extLst>
          </p:cNvPr>
          <p:cNvSpPr/>
          <p:nvPr/>
        </p:nvSpPr>
        <p:spPr>
          <a:xfrm>
            <a:off x="8698590" y="3782406"/>
            <a:ext cx="269891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/>
              <a:t>잔액</a:t>
            </a:r>
          </a:p>
          <a:p>
            <a:r>
              <a:rPr lang="ko-KR" altLang="en-US" sz="1200"/>
              <a:t>inst_rep_loanb</a:t>
            </a:r>
          </a:p>
          <a:p>
            <a:r>
              <a:rPr lang="ko-KR" altLang="en-US" sz="1200"/>
              <a:t>ls_rep_loanb</a:t>
            </a:r>
            <a:endParaRPr lang="en-US" altLang="ko-KR" sz="1200"/>
          </a:p>
          <a:p>
            <a:endParaRPr lang="en-US" altLang="ko-KR" sz="1200"/>
          </a:p>
          <a:p>
            <a:r>
              <a:rPr lang="en-US" altLang="ko-KR" sz="1200" b="1"/>
              <a:t>payment</a:t>
            </a:r>
          </a:p>
          <a:p>
            <a:r>
              <a:rPr lang="en-US" altLang="ko-KR" sz="1200"/>
              <a:t>credit_car_payment</a:t>
            </a:r>
          </a:p>
          <a:p>
            <a:r>
              <a:rPr lang="en-US" altLang="ko-KR" sz="1200"/>
              <a:t>credit_card_installments_payment</a:t>
            </a:r>
          </a:p>
          <a:p>
            <a:r>
              <a:rPr lang="en-US" altLang="ko-KR" sz="1200"/>
              <a:t>monthly_card_spend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24599765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186A5B-B5CD-45B6-B863-A9B035AC4CBA}"/>
              </a:ext>
            </a:extLst>
          </p:cNvPr>
          <p:cNvSpPr/>
          <p:nvPr/>
        </p:nvSpPr>
        <p:spPr>
          <a:xfrm>
            <a:off x="2098606" y="962115"/>
            <a:ext cx="2949487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New features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D85ECF-8D37-4BBB-B026-51022B120A08}"/>
              </a:ext>
            </a:extLst>
          </p:cNvPr>
          <p:cNvSpPr/>
          <p:nvPr/>
        </p:nvSpPr>
        <p:spPr>
          <a:xfrm>
            <a:off x="2268206" y="2012963"/>
            <a:ext cx="1416001" cy="738664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Differences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(abs-diff)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(sum of same)</a:t>
            </a: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D1E903E-74EE-466E-9158-3DE5562CB262}"/>
              </a:ext>
            </a:extLst>
          </p:cNvPr>
          <p:cNvSpPr/>
          <p:nvPr/>
        </p:nvSpPr>
        <p:spPr>
          <a:xfrm>
            <a:off x="3743876" y="2012964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D893D87-67BC-4A7E-A85E-B3F0699048C0}"/>
              </a:ext>
            </a:extLst>
          </p:cNvPr>
          <p:cNvSpPr/>
          <p:nvPr/>
        </p:nvSpPr>
        <p:spPr>
          <a:xfrm>
            <a:off x="4399624" y="2021711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Groups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52E8C7F-3E19-4157-A4CA-D4187799C2EF}"/>
              </a:ext>
            </a:extLst>
          </p:cNvPr>
          <p:cNvSpPr/>
          <p:nvPr/>
        </p:nvSpPr>
        <p:spPr>
          <a:xfrm>
            <a:off x="6394674" y="2021711"/>
            <a:ext cx="787350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CITY</a:t>
            </a:r>
          </a:p>
        </p:txBody>
      </p:sp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74F38689-BC8B-4F31-BB9B-3E8B295E7048}"/>
              </a:ext>
            </a:extLst>
          </p:cNvPr>
          <p:cNvSpPr/>
          <p:nvPr/>
        </p:nvSpPr>
        <p:spPr>
          <a:xfrm>
            <a:off x="5867877" y="2012964"/>
            <a:ext cx="493254" cy="325273"/>
          </a:xfrm>
          <a:prstGeom prst="rightArrow">
            <a:avLst>
              <a:gd name="adj1" fmla="val 50000"/>
              <a:gd name="adj2" fmla="val 87173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3F325D3-7DC2-4A15-B3EA-5DD6414D49E6}"/>
              </a:ext>
            </a:extLst>
          </p:cNvPr>
          <p:cNvSpPr/>
          <p:nvPr/>
        </p:nvSpPr>
        <p:spPr>
          <a:xfrm>
            <a:off x="7267819" y="2021711"/>
            <a:ext cx="3843858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loan(</a:t>
            </a:r>
            <a:r>
              <a:rPr lang="ko-KR" altLang="en-US" sz="1100">
                <a:solidFill>
                  <a:schemeClr val="bg1"/>
                </a:solidFill>
              </a:rPr>
              <a:t>금액</a:t>
            </a:r>
            <a:r>
              <a:rPr lang="en-US" altLang="ko-KR" sz="1400">
                <a:solidFill>
                  <a:schemeClr val="bg1"/>
                </a:solidFill>
              </a:rPr>
              <a:t>) &amp; loan(</a:t>
            </a:r>
            <a:r>
              <a:rPr lang="ko-KR" altLang="en-US" sz="1100">
                <a:solidFill>
                  <a:schemeClr val="bg1"/>
                </a:solidFill>
              </a:rPr>
              <a:t>잔액</a:t>
            </a:r>
            <a:r>
              <a:rPr lang="en-US" altLang="ko-KR" sz="1400">
                <a:solidFill>
                  <a:schemeClr val="bg1"/>
                </a:solidFill>
              </a:rPr>
              <a:t>) &amp; payment</a:t>
            </a:r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EE43D52A-E79A-4EBB-ACE6-0398021137E1}"/>
              </a:ext>
            </a:extLst>
          </p:cNvPr>
          <p:cNvSpPr/>
          <p:nvPr/>
        </p:nvSpPr>
        <p:spPr>
          <a:xfrm rot="2700000">
            <a:off x="6512713" y="1899965"/>
            <a:ext cx="551270" cy="551270"/>
          </a:xfrm>
          <a:prstGeom prst="plus">
            <a:avLst>
              <a:gd name="adj" fmla="val 43214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569DD3E-0FFF-48E1-AA4D-156B49D664A3}"/>
              </a:ext>
            </a:extLst>
          </p:cNvPr>
          <p:cNvSpPr/>
          <p:nvPr/>
        </p:nvSpPr>
        <p:spPr>
          <a:xfrm>
            <a:off x="7473129" y="2382295"/>
            <a:ext cx="26989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/>
              <a:t>금액</a:t>
            </a:r>
          </a:p>
          <a:p>
            <a:r>
              <a:rPr lang="ko-KR" altLang="en-US" sz="1200"/>
              <a:t>monthly_installments_loan</a:t>
            </a:r>
          </a:p>
          <a:p>
            <a:r>
              <a:rPr lang="ko-KR" altLang="en-US" sz="1200"/>
              <a:t>monthly_sbk_loan</a:t>
            </a:r>
          </a:p>
          <a:p>
            <a:r>
              <a:rPr lang="ko-KR" altLang="en-US" sz="1200"/>
              <a:t>monthly_lc</a:t>
            </a:r>
          </a:p>
          <a:p>
            <a:r>
              <a:rPr lang="ko-KR" altLang="en-US" sz="1200"/>
              <a:t>monthly_loan</a:t>
            </a:r>
          </a:p>
          <a:p>
            <a:r>
              <a:rPr lang="ko-KR" altLang="en-US" sz="1200"/>
              <a:t>monthly_insurance_loan</a:t>
            </a:r>
          </a:p>
          <a:p>
            <a:r>
              <a:rPr lang="ko-KR" altLang="en-US" sz="1200"/>
              <a:t>loan_commitment</a:t>
            </a:r>
          </a:p>
          <a:p>
            <a:r>
              <a:rPr lang="ko-KR" altLang="en-US" sz="1200"/>
              <a:t>credit_loan</a:t>
            </a:r>
          </a:p>
          <a:p>
            <a:r>
              <a:rPr lang="ko-KR" altLang="en-US" sz="1200"/>
              <a:t>mortgage_loan</a:t>
            </a:r>
          </a:p>
          <a:p>
            <a:endParaRPr lang="ko-KR" altLang="en-US" sz="1200"/>
          </a:p>
          <a:p>
            <a:r>
              <a:rPr lang="ko-KR" altLang="en-US" sz="1200" b="1"/>
              <a:t>잔액</a:t>
            </a:r>
          </a:p>
          <a:p>
            <a:r>
              <a:rPr lang="ko-KR" altLang="en-US" sz="1200"/>
              <a:t>inst_rep_loanb</a:t>
            </a:r>
          </a:p>
          <a:p>
            <a:r>
              <a:rPr lang="ko-KR" altLang="en-US" sz="1200"/>
              <a:t>ls_rep_loanb</a:t>
            </a:r>
            <a:endParaRPr lang="en-US" altLang="ko-KR" sz="1200"/>
          </a:p>
          <a:p>
            <a:endParaRPr lang="en-US" altLang="ko-KR" sz="1200"/>
          </a:p>
          <a:p>
            <a:r>
              <a:rPr lang="en-US" altLang="ko-KR" sz="1200" b="1"/>
              <a:t>payment</a:t>
            </a:r>
          </a:p>
          <a:p>
            <a:r>
              <a:rPr lang="en-US" altLang="ko-KR" sz="1200"/>
              <a:t>credit_car_payment</a:t>
            </a:r>
          </a:p>
          <a:p>
            <a:r>
              <a:rPr lang="en-US" altLang="ko-KR" sz="1200"/>
              <a:t>credit_card_installments_payment</a:t>
            </a:r>
          </a:p>
          <a:p>
            <a:r>
              <a:rPr lang="en-US" altLang="ko-KR" sz="1200"/>
              <a:t>monthly_card_spend</a:t>
            </a:r>
            <a:endParaRPr lang="ko-KR" altLang="en-US" sz="12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F352CF6-1D34-4858-BCD2-868B42C0EDF0}"/>
              </a:ext>
            </a:extLst>
          </p:cNvPr>
          <p:cNvSpPr/>
          <p:nvPr/>
        </p:nvSpPr>
        <p:spPr>
          <a:xfrm>
            <a:off x="0" y="1902905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Diff_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6592652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186A5B-B5CD-45B6-B863-A9B035AC4CBA}"/>
              </a:ext>
            </a:extLst>
          </p:cNvPr>
          <p:cNvSpPr/>
          <p:nvPr/>
        </p:nvSpPr>
        <p:spPr>
          <a:xfrm>
            <a:off x="2098606" y="962115"/>
            <a:ext cx="2949487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New features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D85ECF-8D37-4BBB-B026-51022B120A08}"/>
              </a:ext>
            </a:extLst>
          </p:cNvPr>
          <p:cNvSpPr/>
          <p:nvPr/>
        </p:nvSpPr>
        <p:spPr>
          <a:xfrm>
            <a:off x="2026382" y="1845473"/>
            <a:ext cx="1416001" cy="738664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Differences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(abs-diff)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(sum of same)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957476D-1AA7-4E5D-B6CC-BC96236192C1}"/>
              </a:ext>
            </a:extLst>
          </p:cNvPr>
          <p:cNvSpPr/>
          <p:nvPr/>
        </p:nvSpPr>
        <p:spPr>
          <a:xfrm>
            <a:off x="2517925" y="2635202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Loan Types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F793E56-5B74-4CD0-8D55-E4233AA96E7A}"/>
              </a:ext>
            </a:extLst>
          </p:cNvPr>
          <p:cNvSpPr/>
          <p:nvPr/>
        </p:nvSpPr>
        <p:spPr>
          <a:xfrm>
            <a:off x="1862177" y="2617706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1EB8629-92FF-41E1-A4F6-0B1B5971D422}"/>
              </a:ext>
            </a:extLst>
          </p:cNvPr>
          <p:cNvSpPr/>
          <p:nvPr/>
        </p:nvSpPr>
        <p:spPr>
          <a:xfrm>
            <a:off x="4531684" y="2635202"/>
            <a:ext cx="2350136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monthly_installments_loan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A1780E22-A687-4276-AE61-498B0BFAB29E}"/>
              </a:ext>
            </a:extLst>
          </p:cNvPr>
          <p:cNvSpPr/>
          <p:nvPr/>
        </p:nvSpPr>
        <p:spPr>
          <a:xfrm>
            <a:off x="3986178" y="2626453"/>
            <a:ext cx="493254" cy="325273"/>
          </a:xfrm>
          <a:prstGeom prst="rightArrow">
            <a:avLst>
              <a:gd name="adj1" fmla="val 50000"/>
              <a:gd name="adj2" fmla="val 8949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5AFD9D0-87FD-4730-B424-88C8E601348D}"/>
              </a:ext>
            </a:extLst>
          </p:cNvPr>
          <p:cNvSpPr/>
          <p:nvPr/>
        </p:nvSpPr>
        <p:spPr>
          <a:xfrm>
            <a:off x="7000471" y="2635202"/>
            <a:ext cx="1620983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monthly_sbk_loan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85B0E5F-6FED-4CA0-8AF6-9A51CDFDB9FE}"/>
              </a:ext>
            </a:extLst>
          </p:cNvPr>
          <p:cNvSpPr/>
          <p:nvPr/>
        </p:nvSpPr>
        <p:spPr>
          <a:xfrm>
            <a:off x="8740105" y="2635202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inst_rep_loanb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31B9F65-133B-4370-BDA2-6A37F7ED5AC6}"/>
              </a:ext>
            </a:extLst>
          </p:cNvPr>
          <p:cNvSpPr/>
          <p:nvPr/>
        </p:nvSpPr>
        <p:spPr>
          <a:xfrm>
            <a:off x="10274757" y="2634510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ls_rep_loanb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315A967-F9D8-474E-A325-CB8599997390}"/>
              </a:ext>
            </a:extLst>
          </p:cNvPr>
          <p:cNvSpPr/>
          <p:nvPr/>
        </p:nvSpPr>
        <p:spPr>
          <a:xfrm>
            <a:off x="4531684" y="3039873"/>
            <a:ext cx="1683339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loan_commitment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8DF26C3-F8DF-4474-B7C9-C9AF5AB11A09}"/>
              </a:ext>
            </a:extLst>
          </p:cNvPr>
          <p:cNvSpPr/>
          <p:nvPr/>
        </p:nvSpPr>
        <p:spPr>
          <a:xfrm>
            <a:off x="6322797" y="3039873"/>
            <a:ext cx="1403632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mortgage_loan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D2B5308-5BBD-495A-840D-DA863F8E86C2}"/>
              </a:ext>
            </a:extLst>
          </p:cNvPr>
          <p:cNvSpPr/>
          <p:nvPr/>
        </p:nvSpPr>
        <p:spPr>
          <a:xfrm>
            <a:off x="7834202" y="3039873"/>
            <a:ext cx="2121547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monthly_insurance_loan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7A13501-AFFB-47DD-BF9F-112D45B12982}"/>
              </a:ext>
            </a:extLst>
          </p:cNvPr>
          <p:cNvSpPr/>
          <p:nvPr/>
        </p:nvSpPr>
        <p:spPr>
          <a:xfrm>
            <a:off x="10063522" y="3039873"/>
            <a:ext cx="1108909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monthly_lc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D004506-1D70-43C4-8279-3B442D02CF47}"/>
              </a:ext>
            </a:extLst>
          </p:cNvPr>
          <p:cNvSpPr/>
          <p:nvPr/>
        </p:nvSpPr>
        <p:spPr>
          <a:xfrm>
            <a:off x="7000471" y="3602812"/>
            <a:ext cx="269891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/>
              <a:t>monthly_lc</a:t>
            </a:r>
          </a:p>
          <a:p>
            <a:r>
              <a:rPr lang="en-US" altLang="ko-KR" sz="1200"/>
              <a:t>monthly_loan</a:t>
            </a:r>
          </a:p>
          <a:p>
            <a:endParaRPr lang="en-US" altLang="ko-KR" sz="1200"/>
          </a:p>
          <a:p>
            <a:r>
              <a:rPr lang="en-US" altLang="ko-KR" sz="1200"/>
              <a:t>monthly_bk_loan</a:t>
            </a:r>
          </a:p>
          <a:p>
            <a:r>
              <a:rPr lang="en-US" altLang="ko-KR" sz="1200"/>
              <a:t>monthly_cd_loan</a:t>
            </a:r>
          </a:p>
          <a:p>
            <a:r>
              <a:rPr lang="en-US" altLang="ko-KR" sz="1200"/>
              <a:t>monthly_installments_loan</a:t>
            </a:r>
          </a:p>
          <a:p>
            <a:r>
              <a:rPr lang="en-US" altLang="ko-KR" sz="1200"/>
              <a:t>monthly_insurance_loan</a:t>
            </a:r>
          </a:p>
          <a:p>
            <a:r>
              <a:rPr lang="en-US" altLang="ko-KR" sz="1200"/>
              <a:t>monthly_sbk_loan</a:t>
            </a:r>
          </a:p>
          <a:p>
            <a:endParaRPr lang="en-US" altLang="ko-KR" sz="1200"/>
          </a:p>
          <a:p>
            <a:r>
              <a:rPr lang="en-US" altLang="ko-KR" sz="1200"/>
              <a:t>credit_loan</a:t>
            </a:r>
          </a:p>
          <a:p>
            <a:r>
              <a:rPr lang="en-US" altLang="ko-KR" sz="1200"/>
              <a:t>mortgage_loan</a:t>
            </a:r>
          </a:p>
          <a:p>
            <a:endParaRPr lang="en-US" altLang="ko-KR" sz="1200"/>
          </a:p>
          <a:p>
            <a:r>
              <a:rPr lang="en-US" altLang="ko-KR" sz="1200"/>
              <a:t>credit_card_payment</a:t>
            </a:r>
          </a:p>
          <a:p>
            <a:r>
              <a:rPr lang="en-US" altLang="ko-KR" sz="1200"/>
              <a:t>credit_card_installments_payment</a:t>
            </a:r>
            <a:endParaRPr lang="ko-KR" altLang="en-US" sz="12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2B1974F-B48F-4117-9A44-D5049DE5DCD6}"/>
              </a:ext>
            </a:extLst>
          </p:cNvPr>
          <p:cNvSpPr/>
          <p:nvPr/>
        </p:nvSpPr>
        <p:spPr>
          <a:xfrm>
            <a:off x="0" y="1902905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Diff_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054653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186A5B-B5CD-45B6-B863-A9B035AC4CBA}"/>
              </a:ext>
            </a:extLst>
          </p:cNvPr>
          <p:cNvSpPr/>
          <p:nvPr/>
        </p:nvSpPr>
        <p:spPr>
          <a:xfrm>
            <a:off x="2098606" y="962115"/>
            <a:ext cx="2949487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New features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9D85ECF-8D37-4BBB-B026-51022B120A08}"/>
              </a:ext>
            </a:extLst>
          </p:cNvPr>
          <p:cNvSpPr/>
          <p:nvPr/>
        </p:nvSpPr>
        <p:spPr>
          <a:xfrm>
            <a:off x="2003092" y="1758363"/>
            <a:ext cx="1416001" cy="738664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Differences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(abs-diff)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(sum of same)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D004506-1D70-43C4-8279-3B442D02CF47}"/>
              </a:ext>
            </a:extLst>
          </p:cNvPr>
          <p:cNvSpPr/>
          <p:nvPr/>
        </p:nvSpPr>
        <p:spPr>
          <a:xfrm>
            <a:off x="6245107" y="3601050"/>
            <a:ext cx="269891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/>
              <a:t>monthly_lc</a:t>
            </a:r>
          </a:p>
          <a:p>
            <a:r>
              <a:rPr lang="en-US" altLang="ko-KR" sz="1200"/>
              <a:t>monthly_loan</a:t>
            </a:r>
          </a:p>
          <a:p>
            <a:endParaRPr lang="en-US" altLang="ko-KR" sz="1200"/>
          </a:p>
          <a:p>
            <a:r>
              <a:rPr lang="en-US" altLang="ko-KR" sz="1200"/>
              <a:t>monthly_bk_loan</a:t>
            </a:r>
          </a:p>
          <a:p>
            <a:r>
              <a:rPr lang="en-US" altLang="ko-KR" sz="1200"/>
              <a:t>monthly_cd_loan</a:t>
            </a:r>
          </a:p>
          <a:p>
            <a:r>
              <a:rPr lang="en-US" altLang="ko-KR" sz="1200"/>
              <a:t>monthly_installments_loan</a:t>
            </a:r>
          </a:p>
          <a:p>
            <a:r>
              <a:rPr lang="en-US" altLang="ko-KR" sz="1200"/>
              <a:t>monthly_insurance_loan</a:t>
            </a:r>
          </a:p>
          <a:p>
            <a:r>
              <a:rPr lang="en-US" altLang="ko-KR" sz="1200"/>
              <a:t>monthly_sbk_loan</a:t>
            </a:r>
          </a:p>
          <a:p>
            <a:endParaRPr lang="en-US" altLang="ko-KR" sz="1200"/>
          </a:p>
          <a:p>
            <a:r>
              <a:rPr lang="en-US" altLang="ko-KR" sz="1200"/>
              <a:t>credit_loan</a:t>
            </a:r>
          </a:p>
          <a:p>
            <a:r>
              <a:rPr lang="en-US" altLang="ko-KR" sz="1200"/>
              <a:t>mortgage_loan</a:t>
            </a:r>
          </a:p>
          <a:p>
            <a:endParaRPr lang="en-US" altLang="ko-KR" sz="1200"/>
          </a:p>
          <a:p>
            <a:r>
              <a:rPr lang="en-US" altLang="ko-KR" sz="1200"/>
              <a:t>credit_card_payment</a:t>
            </a:r>
          </a:p>
          <a:p>
            <a:r>
              <a:rPr lang="en-US" altLang="ko-KR" sz="1200"/>
              <a:t>credit_card_installments_payment</a:t>
            </a:r>
            <a:endParaRPr lang="ko-KR" altLang="en-US" sz="120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7AD6AE-722B-4F98-828F-A110405484BE}"/>
              </a:ext>
            </a:extLst>
          </p:cNvPr>
          <p:cNvSpPr/>
          <p:nvPr/>
        </p:nvSpPr>
        <p:spPr>
          <a:xfrm>
            <a:off x="2744636" y="2577621"/>
            <a:ext cx="1416001" cy="523220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spending &amp; loan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5E09C6F-F996-4520-96AD-2373FF5440C6}"/>
              </a:ext>
            </a:extLst>
          </p:cNvPr>
          <p:cNvSpPr/>
          <p:nvPr/>
        </p:nvSpPr>
        <p:spPr>
          <a:xfrm>
            <a:off x="2088888" y="2676594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32F9A9-ED04-4732-B060-4EA7CA8A265A}"/>
              </a:ext>
            </a:extLst>
          </p:cNvPr>
          <p:cNvSpPr/>
          <p:nvPr/>
        </p:nvSpPr>
        <p:spPr>
          <a:xfrm>
            <a:off x="4758395" y="2689805"/>
            <a:ext cx="1855945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monthly_card_spend</a:t>
            </a:r>
          </a:p>
        </p:txBody>
      </p:sp>
      <p:sp>
        <p:nvSpPr>
          <p:cNvPr id="30" name="화살표: 오른쪽 29">
            <a:extLst>
              <a:ext uri="{FF2B5EF4-FFF2-40B4-BE49-F238E27FC236}">
                <a16:creationId xmlns:a16="http://schemas.microsoft.com/office/drawing/2014/main" id="{A70819BC-77A9-41ED-AC25-5A2D6FAA76D4}"/>
              </a:ext>
            </a:extLst>
          </p:cNvPr>
          <p:cNvSpPr/>
          <p:nvPr/>
        </p:nvSpPr>
        <p:spPr>
          <a:xfrm>
            <a:off x="4212889" y="2681056"/>
            <a:ext cx="493254" cy="325273"/>
          </a:xfrm>
          <a:prstGeom prst="rightArrow">
            <a:avLst>
              <a:gd name="adj1" fmla="val 50000"/>
              <a:gd name="adj2" fmla="val 8949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76F8238-3DB1-4E39-9A3A-55CDC6CBE142}"/>
              </a:ext>
            </a:extLst>
          </p:cNvPr>
          <p:cNvSpPr/>
          <p:nvPr/>
        </p:nvSpPr>
        <p:spPr>
          <a:xfrm>
            <a:off x="6666592" y="2689805"/>
            <a:ext cx="1855945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credit_card_payment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B0D99F3-C0EF-46C6-B5BF-1D4193EB2726}"/>
              </a:ext>
            </a:extLst>
          </p:cNvPr>
          <p:cNvSpPr/>
          <p:nvPr/>
        </p:nvSpPr>
        <p:spPr>
          <a:xfrm>
            <a:off x="8574789" y="2689805"/>
            <a:ext cx="2981845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credit_card_installments_payment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A224406-7DC1-44D8-9ECB-DB8462062290}"/>
              </a:ext>
            </a:extLst>
          </p:cNvPr>
          <p:cNvSpPr/>
          <p:nvPr/>
        </p:nvSpPr>
        <p:spPr>
          <a:xfrm>
            <a:off x="4027125" y="3397689"/>
            <a:ext cx="26989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/>
              <a:t>금액</a:t>
            </a:r>
          </a:p>
          <a:p>
            <a:r>
              <a:rPr lang="ko-KR" altLang="en-US" sz="1200"/>
              <a:t>monthly_installments_loan</a:t>
            </a:r>
          </a:p>
          <a:p>
            <a:r>
              <a:rPr lang="ko-KR" altLang="en-US" sz="1200"/>
              <a:t>monthly_sbk_loan</a:t>
            </a:r>
          </a:p>
          <a:p>
            <a:r>
              <a:rPr lang="ko-KR" altLang="en-US" sz="1200"/>
              <a:t>monthly_lc</a:t>
            </a:r>
          </a:p>
          <a:p>
            <a:r>
              <a:rPr lang="ko-KR" altLang="en-US" sz="1200"/>
              <a:t>monthly_loan</a:t>
            </a:r>
          </a:p>
          <a:p>
            <a:r>
              <a:rPr lang="ko-KR" altLang="en-US" sz="1200"/>
              <a:t>monthly_insurance_loan</a:t>
            </a:r>
          </a:p>
          <a:p>
            <a:r>
              <a:rPr lang="ko-KR" altLang="en-US" sz="1200"/>
              <a:t>loan_commitment</a:t>
            </a:r>
          </a:p>
          <a:p>
            <a:r>
              <a:rPr lang="ko-KR" altLang="en-US" sz="1200"/>
              <a:t>credit_loan</a:t>
            </a:r>
          </a:p>
          <a:p>
            <a:r>
              <a:rPr lang="ko-KR" altLang="en-US" sz="1200"/>
              <a:t>mortgage_loan</a:t>
            </a:r>
          </a:p>
          <a:p>
            <a:endParaRPr lang="ko-KR" altLang="en-US" sz="1200"/>
          </a:p>
          <a:p>
            <a:r>
              <a:rPr lang="ko-KR" altLang="en-US" sz="1200" b="1"/>
              <a:t>잔액</a:t>
            </a:r>
          </a:p>
          <a:p>
            <a:r>
              <a:rPr lang="ko-KR" altLang="en-US" sz="1200"/>
              <a:t>inst_rep_loanb</a:t>
            </a:r>
          </a:p>
          <a:p>
            <a:r>
              <a:rPr lang="ko-KR" altLang="en-US" sz="1200"/>
              <a:t>ls_rep_loanb</a:t>
            </a:r>
            <a:endParaRPr lang="en-US" altLang="ko-KR" sz="1200"/>
          </a:p>
          <a:p>
            <a:endParaRPr lang="en-US" altLang="ko-KR" sz="1200"/>
          </a:p>
          <a:p>
            <a:r>
              <a:rPr lang="en-US" altLang="ko-KR" sz="1200" b="1"/>
              <a:t>payment</a:t>
            </a:r>
          </a:p>
          <a:p>
            <a:r>
              <a:rPr lang="en-US" altLang="ko-KR" sz="1200"/>
              <a:t>credit_car_payment</a:t>
            </a:r>
          </a:p>
          <a:p>
            <a:r>
              <a:rPr lang="en-US" altLang="ko-KR" sz="1200"/>
              <a:t>credit_card_installments_payment</a:t>
            </a:r>
          </a:p>
          <a:p>
            <a:r>
              <a:rPr lang="en-US" altLang="ko-KR" sz="1200"/>
              <a:t>monthly_card_spend</a:t>
            </a:r>
            <a:endParaRPr lang="ko-KR" altLang="en-US" sz="120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4505F21-ECA3-4E3D-95FD-09592CFB7B78}"/>
              </a:ext>
            </a:extLst>
          </p:cNvPr>
          <p:cNvSpPr/>
          <p:nvPr/>
        </p:nvSpPr>
        <p:spPr>
          <a:xfrm>
            <a:off x="0" y="1902905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Diff_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5612367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3171703" y="1009006"/>
            <a:ext cx="2193784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RA_Diff_MODEL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D685FC-7FF1-427C-9D5C-79E7185A631C}"/>
              </a:ext>
            </a:extLst>
          </p:cNvPr>
          <p:cNvSpPr/>
          <p:nvPr/>
        </p:nvSpPr>
        <p:spPr>
          <a:xfrm>
            <a:off x="8290056" y="1009006"/>
            <a:ext cx="2372905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AS _Diff _MODEL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4CFFEE-166D-4EBC-9235-9D9AB2D577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420" y="1488633"/>
            <a:ext cx="3943438" cy="518799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3FBD132-36DC-4950-B96B-4E7DE08A9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2631" y="1409116"/>
            <a:ext cx="3611375" cy="535627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1D1DC53-098F-468D-BCF4-00E4A94AA212}"/>
              </a:ext>
            </a:extLst>
          </p:cNvPr>
          <p:cNvSpPr/>
          <p:nvPr/>
        </p:nvSpPr>
        <p:spPr>
          <a:xfrm>
            <a:off x="0" y="1902905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Diff_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521940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1750983" y="2545961"/>
            <a:ext cx="2193784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RA_Diff_MODEL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4D685FC-7FF1-427C-9D5C-79E7185A631C}"/>
              </a:ext>
            </a:extLst>
          </p:cNvPr>
          <p:cNvSpPr/>
          <p:nvPr/>
        </p:nvSpPr>
        <p:spPr>
          <a:xfrm>
            <a:off x="8290056" y="1009006"/>
            <a:ext cx="2372905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AS _Diff _MODEL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55CDAF5-A73B-4301-A363-FBF0EFF15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78974"/>
            <a:ext cx="6997805" cy="36790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00BBA3-BFDE-4CF5-A541-E6B190EF8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944" y="1441504"/>
            <a:ext cx="6766056" cy="3624828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BF512C1A-2F3F-4C53-BB8A-5EBF6CB5E93D}"/>
              </a:ext>
            </a:extLst>
          </p:cNvPr>
          <p:cNvSpPr/>
          <p:nvPr/>
        </p:nvSpPr>
        <p:spPr>
          <a:xfrm>
            <a:off x="0" y="1902905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Diff_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3911869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3036607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Diff_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73252-1303-4EAD-85DA-481585961C60}"/>
              </a:ext>
            </a:extLst>
          </p:cNvPr>
          <p:cNvSpPr/>
          <p:nvPr/>
        </p:nvSpPr>
        <p:spPr>
          <a:xfrm>
            <a:off x="0" y="1845473"/>
            <a:ext cx="1622513" cy="1015663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PARAMETER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4326B7-A154-4E0C-BFD4-77A018CD5CE7}"/>
              </a:ext>
            </a:extLst>
          </p:cNvPr>
          <p:cNvSpPr/>
          <p:nvPr/>
        </p:nvSpPr>
        <p:spPr>
          <a:xfrm>
            <a:off x="2112417" y="654339"/>
            <a:ext cx="9886834" cy="461665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Default Param(LGB) &amp; Results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0B63097-33A7-4929-87C3-54DD3DE9119E}"/>
              </a:ext>
            </a:extLst>
          </p:cNvPr>
          <p:cNvSpPr/>
          <p:nvPr/>
        </p:nvSpPr>
        <p:spPr>
          <a:xfrm>
            <a:off x="2112417" y="1116004"/>
            <a:ext cx="9886835" cy="1015663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Lgbm uses leaf-wise tree growth algorithm, 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while many other tools use depth-wise tree growth.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the leaf-wise algorithm can converge much faster.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3DBEBC-286B-4AF5-A664-4385921BE8B5}"/>
              </a:ext>
            </a:extLst>
          </p:cNvPr>
          <p:cNvSpPr/>
          <p:nvPr/>
        </p:nvSpPr>
        <p:spPr>
          <a:xfrm>
            <a:off x="2112417" y="2131667"/>
            <a:ext cx="9886835" cy="3600986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800" b="1">
                <a:solidFill>
                  <a:schemeClr val="bg1"/>
                </a:solidFill>
              </a:rPr>
              <a:t>Some Importance Parameters</a:t>
            </a:r>
          </a:p>
          <a:p>
            <a:r>
              <a:rPr lang="en-US" altLang="ko-KR" sz="2000">
                <a:solidFill>
                  <a:schemeClr val="bg1"/>
                </a:solidFill>
              </a:rPr>
              <a:t>1) </a:t>
            </a:r>
            <a:r>
              <a:rPr lang="en-US" altLang="ko-KR" sz="2000" b="1">
                <a:solidFill>
                  <a:schemeClr val="bg1"/>
                </a:solidFill>
                <a:highlight>
                  <a:srgbClr val="0D122C"/>
                </a:highlight>
              </a:rPr>
              <a:t>[num_leaves]</a:t>
            </a:r>
            <a:r>
              <a:rPr lang="en-US" altLang="ko-KR" sz="2000">
                <a:solidFill>
                  <a:schemeClr val="bg1"/>
                </a:solidFill>
              </a:rPr>
              <a:t>: main parameter to control the complexity of the tree model. </a:t>
            </a:r>
          </a:p>
          <a:p>
            <a:r>
              <a:rPr lang="en-US" altLang="ko-KR" sz="2000">
                <a:solidFill>
                  <a:schemeClr val="bg1"/>
                </a:solidFill>
              </a:rPr>
              <a:t>Theoretically, we can set </a:t>
            </a:r>
            <a:r>
              <a:rPr lang="en-US" altLang="ko-KR" sz="2000" b="1">
                <a:solidFill>
                  <a:schemeClr val="bg1"/>
                </a:solidFill>
                <a:highlight>
                  <a:srgbClr val="0D122C"/>
                </a:highlight>
              </a:rPr>
              <a:t>num_leaves = 2^(max_depth) </a:t>
            </a:r>
            <a:r>
              <a:rPr lang="en-US" altLang="ko-KR" sz="2000">
                <a:solidFill>
                  <a:schemeClr val="bg1"/>
                </a:solidFill>
              </a:rPr>
              <a:t>to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en-US" altLang="ko-KR" sz="2000">
                <a:solidFill>
                  <a:schemeClr val="bg1"/>
                </a:solidFill>
              </a:rPr>
              <a:t>obtain the same number of leaves as depth-wise tree. But this is not good in practice… Unconstrained depth can induce over-fitting. </a:t>
            </a:r>
            <a:r>
              <a:rPr lang="en-US" altLang="ko-KR" sz="2000" b="1">
                <a:solidFill>
                  <a:schemeClr val="bg1"/>
                </a:solidFill>
              </a:rPr>
              <a:t>Thus, num_leaves &lt; 2^(max_depth)</a:t>
            </a:r>
          </a:p>
          <a:p>
            <a:r>
              <a:rPr lang="en-US" altLang="ko-KR" sz="2000">
                <a:solidFill>
                  <a:schemeClr val="bg1"/>
                </a:solidFill>
              </a:rPr>
              <a:t>2) </a:t>
            </a:r>
            <a:r>
              <a:rPr lang="en-US" altLang="ko-KR" sz="2000" b="1">
                <a:solidFill>
                  <a:schemeClr val="bg1"/>
                </a:solidFill>
                <a:highlight>
                  <a:srgbClr val="0D122C"/>
                </a:highlight>
              </a:rPr>
              <a:t>[min_data_in_leaf]</a:t>
            </a:r>
            <a:r>
              <a:rPr lang="en-US" altLang="ko-KR" sz="2000">
                <a:solidFill>
                  <a:schemeClr val="bg1"/>
                </a:solidFill>
              </a:rPr>
              <a:t>: This is a very important parameter to prevent over-fitting in a leaf-wise tree. </a:t>
            </a:r>
            <a:r>
              <a:rPr lang="en-US" altLang="ko-KR" sz="2000">
                <a:solidFill>
                  <a:schemeClr val="bg1"/>
                </a:solidFill>
                <a:highlight>
                  <a:srgbClr val="0D122C"/>
                </a:highlight>
              </a:rPr>
              <a:t>Its optimal value depends of </a:t>
            </a:r>
            <a:r>
              <a:rPr lang="en-US" altLang="ko-KR" sz="2000" b="1">
                <a:solidFill>
                  <a:schemeClr val="bg1"/>
                </a:solidFill>
                <a:highlight>
                  <a:srgbClr val="0D122C"/>
                </a:highlight>
              </a:rPr>
              <a:t>the number of training samples</a:t>
            </a:r>
            <a:r>
              <a:rPr lang="en-US" altLang="ko-KR" sz="2000">
                <a:solidFill>
                  <a:schemeClr val="bg1"/>
                </a:solidFill>
                <a:highlight>
                  <a:srgbClr val="0D122C"/>
                </a:highlight>
              </a:rPr>
              <a:t> and </a:t>
            </a:r>
            <a:r>
              <a:rPr lang="en-US" altLang="ko-KR" sz="2000" b="1">
                <a:solidFill>
                  <a:schemeClr val="bg1"/>
                </a:solidFill>
                <a:highlight>
                  <a:srgbClr val="0D122C"/>
                </a:highlight>
              </a:rPr>
              <a:t>num_leaves.</a:t>
            </a:r>
            <a:r>
              <a:rPr lang="en-US" altLang="ko-KR" sz="2000">
                <a:solidFill>
                  <a:schemeClr val="bg1"/>
                </a:solidFill>
              </a:rPr>
              <a:t> Setting it to a large value can avoid growing too deep a tree, but may cause under-fitting. Setting it to hundreds or thousands is enough for a large dataset</a:t>
            </a:r>
          </a:p>
          <a:p>
            <a:r>
              <a:rPr lang="en-US" altLang="ko-KR" sz="2000">
                <a:solidFill>
                  <a:schemeClr val="bg1"/>
                </a:solidFill>
              </a:rPr>
              <a:t>3. </a:t>
            </a:r>
            <a:r>
              <a:rPr lang="en-US" altLang="ko-KR" sz="2000" b="1">
                <a:solidFill>
                  <a:schemeClr val="bg1"/>
                </a:solidFill>
                <a:highlight>
                  <a:srgbClr val="0D122C"/>
                </a:highlight>
              </a:rPr>
              <a:t>[max_depth]</a:t>
            </a:r>
            <a:r>
              <a:rPr lang="en-US" altLang="ko-KR" sz="2000">
                <a:solidFill>
                  <a:schemeClr val="bg1"/>
                </a:solidFill>
              </a:rPr>
              <a:t>: to limit the tree depth.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30BD9E4-6DD0-4C8B-83FD-5C270349C6E1}"/>
              </a:ext>
            </a:extLst>
          </p:cNvPr>
          <p:cNvSpPr/>
          <p:nvPr/>
        </p:nvSpPr>
        <p:spPr>
          <a:xfrm>
            <a:off x="2880156" y="5824986"/>
            <a:ext cx="8085124" cy="923330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b="1">
                <a:solidFill>
                  <a:schemeClr val="bg1"/>
                </a:solidFill>
              </a:rPr>
              <a:t>min_data_in_leaf </a:t>
            </a:r>
            <a:r>
              <a:rPr lang="en-US" altLang="ko-KR">
                <a:solidFill>
                  <a:schemeClr val="bg1"/>
                </a:solidFill>
              </a:rPr>
              <a:t>,default = 20, minimal number of data in one leaf. Can be used to deal with over-fitting</a:t>
            </a:r>
          </a:p>
          <a:p>
            <a:r>
              <a:rPr lang="en-US" altLang="ko-KR" b="1">
                <a:solidFill>
                  <a:schemeClr val="bg1"/>
                </a:solidFill>
              </a:rPr>
              <a:t>num_leaves</a:t>
            </a:r>
            <a:r>
              <a:rPr lang="en-US" altLang="ko-KR">
                <a:solidFill>
                  <a:schemeClr val="bg1"/>
                </a:solidFill>
              </a:rPr>
              <a:t>: max number of leaves in one tree, default = 31 </a:t>
            </a:r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154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526507" y="656743"/>
            <a:ext cx="3488923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Train/Test the same rows</a:t>
            </a:r>
            <a:endParaRPr lang="ko-KR" altLang="en-US" sz="200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F710E36-9170-4351-B2E2-18A55814F5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36" y="1056853"/>
            <a:ext cx="2926666" cy="149556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59E126-305B-4B65-A8ED-3EA71DCBBD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610" y="3267557"/>
            <a:ext cx="2653543" cy="3463098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478931-C45B-455A-A0E7-4C08DBC4C3F5}"/>
              </a:ext>
            </a:extLst>
          </p:cNvPr>
          <p:cNvSpPr/>
          <p:nvPr/>
        </p:nvSpPr>
        <p:spPr>
          <a:xfrm>
            <a:off x="889185" y="2867447"/>
            <a:ext cx="1428128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month</a:t>
            </a:r>
            <a:endParaRPr lang="ko-KR" altLang="en-US" sz="200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8C59C9F-B886-4F08-BF7C-BB90069FE7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4558" y="1177561"/>
            <a:ext cx="3488924" cy="1806518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967ACF-A142-4D7E-B147-4C7A2ECA0305}"/>
              </a:ext>
            </a:extLst>
          </p:cNvPr>
          <p:cNvSpPr/>
          <p:nvPr/>
        </p:nvSpPr>
        <p:spPr>
          <a:xfrm>
            <a:off x="5494558" y="654341"/>
            <a:ext cx="3488923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avg_rat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07D778C-3CA2-4363-A895-CEA59C82E384}"/>
              </a:ext>
            </a:extLst>
          </p:cNvPr>
          <p:cNvSpPr/>
          <p:nvPr/>
        </p:nvSpPr>
        <p:spPr>
          <a:xfrm>
            <a:off x="8983482" y="965472"/>
            <a:ext cx="3054720" cy="1449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600" b="1">
                <a:solidFill>
                  <a:srgbClr val="333333"/>
                </a:solidFill>
                <a:latin typeface="Open Sans"/>
              </a:rPr>
              <a:t>[Description – avg_rat]</a:t>
            </a:r>
          </a:p>
          <a:p>
            <a:pPr>
              <a:lnSpc>
                <a:spcPct val="125000"/>
              </a:lnSpc>
            </a:pPr>
            <a:r>
              <a:rPr lang="ko-KR" altLang="en-US" sz="1400">
                <a:solidFill>
                  <a:srgbClr val="333333"/>
                </a:solidFill>
                <a:latin typeface="Open Sans"/>
              </a:rPr>
              <a:t>고객구분 코드 그룹의 평균 등급</a:t>
            </a:r>
            <a:endParaRPr lang="en-US" altLang="ko-KR" sz="1400">
              <a:solidFill>
                <a:srgbClr val="333333"/>
              </a:solidFill>
              <a:latin typeface="Open Sans"/>
            </a:endParaRPr>
          </a:p>
          <a:p>
            <a:pPr>
              <a:lnSpc>
                <a:spcPct val="125000"/>
              </a:lnSpc>
            </a:pPr>
            <a:r>
              <a:rPr lang="en-US" altLang="ko-KR" sz="1400"/>
              <a:t>※ </a:t>
            </a:r>
            <a:r>
              <a:rPr lang="ko-KR" altLang="en-US" sz="1400"/>
              <a:t>등급 및 평점의 평균은 소숫점 첫째 자리에서 반올림하여 정수 형태로 제공하였음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7958D5DC-A214-4775-9A57-74A7FA151D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5981" y="3107189"/>
            <a:ext cx="2181225" cy="3724275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359771-D734-4991-8A9C-CAB3C2EF96B0}"/>
              </a:ext>
            </a:extLst>
          </p:cNvPr>
          <p:cNvSpPr/>
          <p:nvPr/>
        </p:nvSpPr>
        <p:spPr>
          <a:xfrm>
            <a:off x="4319986" y="3107189"/>
            <a:ext cx="1165995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City </a:t>
            </a:r>
            <a:endParaRPr lang="ko-KR" altLang="en-US" sz="2000">
              <a:solidFill>
                <a:schemeClr val="bg1"/>
              </a:solidFill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13000FF-FEBE-40BD-BA51-54A10A4CCC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55702" y="2950124"/>
            <a:ext cx="2105025" cy="1104900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589A2A44-45DC-4B17-B560-1DC20640699D}"/>
              </a:ext>
            </a:extLst>
          </p:cNvPr>
          <p:cNvSpPr/>
          <p:nvPr/>
        </p:nvSpPr>
        <p:spPr>
          <a:xfrm>
            <a:off x="8275774" y="4055024"/>
            <a:ext cx="1165995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Ages</a:t>
            </a:r>
            <a:endParaRPr lang="ko-KR" altLang="en-US" sz="2000">
              <a:solidFill>
                <a:schemeClr val="bg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6652877-140C-463E-9741-41DA2B9994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2467" y="4455604"/>
            <a:ext cx="2238375" cy="2400300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39E5C6E-8002-4BCF-A528-FB31AB33D0D2}"/>
              </a:ext>
            </a:extLst>
          </p:cNvPr>
          <p:cNvSpPr/>
          <p:nvPr/>
        </p:nvSpPr>
        <p:spPr>
          <a:xfrm>
            <a:off x="10055702" y="2550014"/>
            <a:ext cx="1165995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Sex</a:t>
            </a:r>
            <a:endParaRPr lang="ko-KR" alt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237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3036607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Diff_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73252-1303-4EAD-85DA-481585961C60}"/>
              </a:ext>
            </a:extLst>
          </p:cNvPr>
          <p:cNvSpPr/>
          <p:nvPr/>
        </p:nvSpPr>
        <p:spPr>
          <a:xfrm>
            <a:off x="0" y="1845473"/>
            <a:ext cx="1622513" cy="1015663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PARAMETER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63DBEBC-286B-4AF5-A664-4385921BE8B5}"/>
              </a:ext>
            </a:extLst>
          </p:cNvPr>
          <p:cNvSpPr/>
          <p:nvPr/>
        </p:nvSpPr>
        <p:spPr>
          <a:xfrm>
            <a:off x="1582953" y="1577668"/>
            <a:ext cx="5726465" cy="3864841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b="1">
                <a:solidFill>
                  <a:schemeClr val="bg1"/>
                </a:solidFill>
              </a:rPr>
              <a:t>For Faster speed</a:t>
            </a:r>
          </a:p>
          <a:p>
            <a:pPr>
              <a:lnSpc>
                <a:spcPct val="125000"/>
              </a:lnSpc>
            </a:pPr>
            <a:r>
              <a:rPr lang="en-US" altLang="ko-KR">
                <a:solidFill>
                  <a:schemeClr val="bg1"/>
                </a:solidFill>
              </a:rPr>
              <a:t>1) </a:t>
            </a:r>
            <a:r>
              <a:rPr lang="en-US" altLang="ko-KR" b="1">
                <a:solidFill>
                  <a:schemeClr val="bg1"/>
                </a:solidFill>
                <a:highlight>
                  <a:srgbClr val="0D122C"/>
                </a:highlight>
              </a:rPr>
              <a:t>[bagging_fraction], [bagging_freq]</a:t>
            </a:r>
            <a:r>
              <a:rPr lang="en-US" altLang="ko-KR">
                <a:solidFill>
                  <a:schemeClr val="bg1"/>
                </a:solidFill>
              </a:rPr>
              <a:t>: use bagging</a:t>
            </a:r>
            <a:endParaRPr lang="en-US" altLang="ko-KR" b="1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>
                <a:solidFill>
                  <a:schemeClr val="bg1"/>
                </a:solidFill>
              </a:rPr>
              <a:t>2) </a:t>
            </a:r>
            <a:r>
              <a:rPr lang="en-US" altLang="ko-KR" b="1">
                <a:solidFill>
                  <a:schemeClr val="bg1"/>
                </a:solidFill>
                <a:highlight>
                  <a:srgbClr val="0D122C"/>
                </a:highlight>
              </a:rPr>
              <a:t>[feature_fraction]</a:t>
            </a:r>
            <a:r>
              <a:rPr lang="en-US" altLang="ko-KR">
                <a:solidFill>
                  <a:schemeClr val="bg1"/>
                </a:solidFill>
              </a:rPr>
              <a:t>: feature sub-sampling</a:t>
            </a:r>
          </a:p>
          <a:p>
            <a:pPr>
              <a:lnSpc>
                <a:spcPct val="125000"/>
              </a:lnSpc>
            </a:pPr>
            <a:r>
              <a:rPr lang="en-US" altLang="ko-KR">
                <a:solidFill>
                  <a:schemeClr val="bg1"/>
                </a:solidFill>
              </a:rPr>
              <a:t>3) </a:t>
            </a:r>
            <a:r>
              <a:rPr lang="en-US" altLang="ko-KR" b="1">
                <a:solidFill>
                  <a:schemeClr val="bg1"/>
                </a:solidFill>
                <a:highlight>
                  <a:srgbClr val="0D122C"/>
                </a:highlight>
              </a:rPr>
              <a:t>[max_bin]</a:t>
            </a:r>
            <a:r>
              <a:rPr lang="en-US" altLang="ko-KR">
                <a:solidFill>
                  <a:schemeClr val="bg1"/>
                </a:solidFill>
              </a:rPr>
              <a:t>: small max_bin</a:t>
            </a:r>
          </a:p>
          <a:p>
            <a:pPr>
              <a:lnSpc>
                <a:spcPct val="125000"/>
              </a:lnSpc>
            </a:pPr>
            <a:r>
              <a:rPr lang="en-US" altLang="ko-KR">
                <a:solidFill>
                  <a:schemeClr val="bg1"/>
                </a:solidFill>
              </a:rPr>
              <a:t>4) </a:t>
            </a:r>
            <a:r>
              <a:rPr lang="en-US" altLang="ko-KR" b="1">
                <a:solidFill>
                  <a:schemeClr val="bg1"/>
                </a:solidFill>
                <a:highlight>
                  <a:srgbClr val="0D122C"/>
                </a:highlight>
              </a:rPr>
              <a:t>[save_binary]</a:t>
            </a:r>
            <a:r>
              <a:rPr lang="en-US" altLang="ko-KR">
                <a:solidFill>
                  <a:schemeClr val="bg1"/>
                </a:solidFill>
              </a:rPr>
              <a:t>: to speed up data loading</a:t>
            </a:r>
          </a:p>
          <a:p>
            <a:pPr>
              <a:lnSpc>
                <a:spcPct val="125000"/>
              </a:lnSpc>
            </a:pPr>
            <a:endParaRPr lang="en-US" altLang="ko-KR">
              <a:solidFill>
                <a:schemeClr val="bg1"/>
              </a:solidFill>
            </a:endParaRPr>
          </a:p>
          <a:p>
            <a:pPr algn="ctr">
              <a:lnSpc>
                <a:spcPct val="125000"/>
              </a:lnSpc>
            </a:pPr>
            <a:r>
              <a:rPr lang="en-US" altLang="ko-KR" b="1">
                <a:solidFill>
                  <a:schemeClr val="bg1"/>
                </a:solidFill>
              </a:rPr>
              <a:t>For Better Accuracy</a:t>
            </a:r>
          </a:p>
          <a:p>
            <a:pPr>
              <a:lnSpc>
                <a:spcPct val="125000"/>
              </a:lnSpc>
            </a:pPr>
            <a:r>
              <a:rPr lang="en-US" altLang="ko-KR">
                <a:solidFill>
                  <a:schemeClr val="bg1"/>
                </a:solidFill>
              </a:rPr>
              <a:t>1) </a:t>
            </a:r>
            <a:r>
              <a:rPr lang="en-US" altLang="ko-KR" b="1">
                <a:solidFill>
                  <a:schemeClr val="bg1"/>
                </a:solidFill>
                <a:highlight>
                  <a:srgbClr val="0D122C"/>
                </a:highlight>
              </a:rPr>
              <a:t>[max_bin]</a:t>
            </a:r>
            <a:r>
              <a:rPr lang="en-US" altLang="ko-KR">
                <a:solidFill>
                  <a:schemeClr val="bg1"/>
                </a:solidFill>
              </a:rPr>
              <a:t> : to be larger(may be slower)</a:t>
            </a:r>
          </a:p>
          <a:p>
            <a:pPr>
              <a:lnSpc>
                <a:spcPct val="125000"/>
              </a:lnSpc>
            </a:pPr>
            <a:r>
              <a:rPr lang="en-US" altLang="ko-KR">
                <a:solidFill>
                  <a:schemeClr val="bg1"/>
                </a:solidFill>
              </a:rPr>
              <a:t>2) small </a:t>
            </a:r>
            <a:r>
              <a:rPr lang="en-US" altLang="ko-KR" b="1">
                <a:solidFill>
                  <a:schemeClr val="bg1"/>
                </a:solidFill>
                <a:highlight>
                  <a:srgbClr val="0D122C"/>
                </a:highlight>
              </a:rPr>
              <a:t>[learning_rate]</a:t>
            </a:r>
            <a:r>
              <a:rPr lang="en-US" altLang="ko-KR">
                <a:solidFill>
                  <a:schemeClr val="bg1"/>
                </a:solidFill>
              </a:rPr>
              <a:t> with large </a:t>
            </a:r>
            <a:r>
              <a:rPr lang="en-US" altLang="ko-KR" b="1">
                <a:solidFill>
                  <a:schemeClr val="bg1"/>
                </a:solidFill>
                <a:highlight>
                  <a:srgbClr val="0D122C"/>
                </a:highlight>
              </a:rPr>
              <a:t>[num_iterations]</a:t>
            </a:r>
          </a:p>
          <a:p>
            <a:pPr>
              <a:lnSpc>
                <a:spcPct val="125000"/>
              </a:lnSpc>
            </a:pPr>
            <a:r>
              <a:rPr lang="en-US" altLang="ko-KR">
                <a:solidFill>
                  <a:schemeClr val="bg1"/>
                </a:solidFill>
              </a:rPr>
              <a:t>3) large </a:t>
            </a:r>
            <a:r>
              <a:rPr lang="en-US" altLang="ko-KR" b="1">
                <a:solidFill>
                  <a:schemeClr val="bg1"/>
                </a:solidFill>
                <a:highlight>
                  <a:srgbClr val="0D122C"/>
                </a:highlight>
              </a:rPr>
              <a:t>[num_leaves]</a:t>
            </a:r>
            <a:r>
              <a:rPr lang="en-US" altLang="ko-KR" b="1">
                <a:solidFill>
                  <a:schemeClr val="bg1"/>
                </a:solidFill>
              </a:rPr>
              <a:t> </a:t>
            </a:r>
            <a:r>
              <a:rPr lang="en-US" altLang="ko-KR">
                <a:solidFill>
                  <a:schemeClr val="bg1"/>
                </a:solidFill>
              </a:rPr>
              <a:t>may cause over-fitting</a:t>
            </a:r>
            <a:endParaRPr lang="en-US" altLang="ko-KR" b="1">
              <a:solidFill>
                <a:schemeClr val="bg1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ko-KR">
                <a:solidFill>
                  <a:schemeClr val="bg1"/>
                </a:solidFill>
              </a:rPr>
              <a:t>4) bigger training data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C3AA3C-7AEF-4551-BDB0-05C423531C9B}"/>
              </a:ext>
            </a:extLst>
          </p:cNvPr>
          <p:cNvSpPr/>
          <p:nvPr/>
        </p:nvSpPr>
        <p:spPr>
          <a:xfrm>
            <a:off x="2112417" y="654339"/>
            <a:ext cx="9886834" cy="461665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Default Param(LGB) &amp; Results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041AFD5-B1E0-48C8-9D61-A41B9A805A73}"/>
              </a:ext>
            </a:extLst>
          </p:cNvPr>
          <p:cNvSpPr/>
          <p:nvPr/>
        </p:nvSpPr>
        <p:spPr>
          <a:xfrm>
            <a:off x="7269858" y="1116005"/>
            <a:ext cx="4922142" cy="5693866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bagging_fraction</a:t>
            </a:r>
            <a:r>
              <a:rPr lang="en-US" altLang="ko-KR" sz="1400">
                <a:solidFill>
                  <a:schemeClr val="bg1"/>
                </a:solidFill>
              </a:rPr>
              <a:t>, default = 1.0, type = double, aliases: </a:t>
            </a:r>
            <a:r>
              <a:rPr lang="en-US" altLang="ko-KR" sz="1400" i="1">
                <a:solidFill>
                  <a:schemeClr val="bg1"/>
                </a:solidFill>
              </a:rPr>
              <a:t>sub_row, subsample, bagging</a:t>
            </a:r>
            <a:r>
              <a:rPr lang="en-US" altLang="ko-KR" sz="1400">
                <a:solidFill>
                  <a:schemeClr val="bg1"/>
                </a:solidFill>
              </a:rPr>
              <a:t>, 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constraints: 0.0 &lt; bagging_fraction &lt;= 1.0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like feature_fraction, but this will randomly select part of data without resampling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can be used to speed up training, can be used to deal with over-fitting</a:t>
            </a:r>
          </a:p>
          <a:p>
            <a:r>
              <a:rPr lang="en-US" altLang="ko-KR" sz="1400" i="1">
                <a:solidFill>
                  <a:schemeClr val="bg1"/>
                </a:solidFill>
              </a:rPr>
              <a:t>Note: to enable bagging, bagging_freq should be set to a non zero value as well</a:t>
            </a:r>
          </a:p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bagging_freq</a:t>
            </a:r>
            <a:r>
              <a:rPr lang="en-US" altLang="ko-KR" sz="1400" b="1">
                <a:solidFill>
                  <a:schemeClr val="bg1"/>
                </a:solidFill>
              </a:rPr>
              <a:t>, </a:t>
            </a:r>
            <a:r>
              <a:rPr lang="en-US" altLang="ko-KR" sz="1400">
                <a:solidFill>
                  <a:schemeClr val="bg1"/>
                </a:solidFill>
              </a:rPr>
              <a:t>default = 0, type = int, aliases: subsample_freq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frequency for bagging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0 means disable bagging; k means perform bagging at every k iteration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Note: to enable bagging, bagging_fraction should be set to value smaller than 1.0 as well</a:t>
            </a:r>
          </a:p>
          <a:p>
            <a:r>
              <a:rPr lang="ko-KR" altLang="ko-KR" sz="1400">
                <a:solidFill>
                  <a:schemeClr val="bg1"/>
                </a:solidFill>
              </a:rPr>
              <a:t>For example, bagging_fraction=0.5, bagging_freq=10 means that sampling of new 0.5*N_train_examples entries will happen every 10 iterations</a:t>
            </a:r>
            <a:endParaRPr lang="en-US" altLang="ko-KR" sz="1400">
              <a:solidFill>
                <a:schemeClr val="bg1"/>
              </a:solidFill>
            </a:endParaRPr>
          </a:p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[max_bin]</a:t>
            </a:r>
            <a:r>
              <a:rPr lang="en-US" altLang="ko-KR" sz="1400">
                <a:solidFill>
                  <a:schemeClr val="bg1"/>
                </a:solidFill>
              </a:rPr>
              <a:t> default=255, small number of bins may reduce training accuracy but may increase general power</a:t>
            </a:r>
            <a:endParaRPr lang="ko-KR" altLang="ko-KR" sz="1400">
              <a:solidFill>
                <a:schemeClr val="bg1"/>
              </a:solidFill>
            </a:endParaRPr>
          </a:p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[num_iterations]</a:t>
            </a:r>
            <a:r>
              <a:rPr lang="en-US" altLang="ko-KR" sz="1400" b="1">
                <a:solidFill>
                  <a:schemeClr val="bg1"/>
                </a:solidFill>
              </a:rPr>
              <a:t> </a:t>
            </a:r>
            <a:r>
              <a:rPr lang="en-US" altLang="ko-KR" sz="1400">
                <a:solidFill>
                  <a:schemeClr val="bg1"/>
                </a:solidFill>
              </a:rPr>
              <a:t>aliases: num_iteration, n_iter, num_tree, num_trees, num_round, num_rounds, num_boost_round, n_estimators, constraints: num_iterations &gt;= 0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number of boosting iterations</a:t>
            </a:r>
            <a:endParaRPr lang="ko-KR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39195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3036607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Diff_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73252-1303-4EAD-85DA-481585961C60}"/>
              </a:ext>
            </a:extLst>
          </p:cNvPr>
          <p:cNvSpPr/>
          <p:nvPr/>
        </p:nvSpPr>
        <p:spPr>
          <a:xfrm>
            <a:off x="0" y="1845473"/>
            <a:ext cx="1622513" cy="1015663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PARAMETER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C3AA3C-7AEF-4551-BDB0-05C423531C9B}"/>
              </a:ext>
            </a:extLst>
          </p:cNvPr>
          <p:cNvSpPr/>
          <p:nvPr/>
        </p:nvSpPr>
        <p:spPr>
          <a:xfrm>
            <a:off x="2112417" y="654339"/>
            <a:ext cx="9886834" cy="461665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Default Param(LGB) &amp; Results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7E789F-85AA-455B-89BC-16CC2DD9B794}"/>
              </a:ext>
            </a:extLst>
          </p:cNvPr>
          <p:cNvSpPr/>
          <p:nvPr/>
        </p:nvSpPr>
        <p:spPr>
          <a:xfrm>
            <a:off x="1531829" y="1336067"/>
            <a:ext cx="6879140" cy="3172343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ko-KR" b="1">
                <a:solidFill>
                  <a:schemeClr val="bg1"/>
                </a:solidFill>
              </a:rPr>
              <a:t>Deal with Over-fitting</a:t>
            </a:r>
          </a:p>
          <a:p>
            <a:pPr>
              <a:lnSpc>
                <a:spcPct val="125000"/>
              </a:lnSpc>
            </a:pPr>
            <a:r>
              <a:rPr lang="en-US" altLang="ko-KR">
                <a:solidFill>
                  <a:schemeClr val="bg1"/>
                </a:solidFill>
              </a:rPr>
              <a:t>1) small </a:t>
            </a:r>
            <a:r>
              <a:rPr lang="en-US" altLang="ko-KR" b="1">
                <a:solidFill>
                  <a:schemeClr val="bg1"/>
                </a:solidFill>
                <a:highlight>
                  <a:srgbClr val="0D122C"/>
                </a:highlight>
              </a:rPr>
              <a:t>[max_bin],[num_leaves]</a:t>
            </a:r>
            <a:r>
              <a:rPr lang="en-US" altLang="ko-KR">
                <a:solidFill>
                  <a:schemeClr val="bg1"/>
                </a:solidFill>
                <a:highlight>
                  <a:srgbClr val="0D122C"/>
                </a:highlight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altLang="ko-KR">
                <a:solidFill>
                  <a:schemeClr val="bg1"/>
                </a:solidFill>
              </a:rPr>
              <a:t>2) use </a:t>
            </a:r>
            <a:r>
              <a:rPr lang="en-US" altLang="ko-KR" b="1">
                <a:solidFill>
                  <a:schemeClr val="bg1"/>
                </a:solidFill>
                <a:highlight>
                  <a:srgbClr val="0D122C"/>
                </a:highlight>
              </a:rPr>
              <a:t>[min_data_in_leaf] &amp; [min_sum_hessian_in_leaf]</a:t>
            </a:r>
            <a:endParaRPr lang="en-US" altLang="ko-KR">
              <a:solidFill>
                <a:schemeClr val="bg1"/>
              </a:solidFill>
              <a:highlight>
                <a:srgbClr val="0D122C"/>
              </a:highlight>
            </a:endParaRPr>
          </a:p>
          <a:p>
            <a:pPr>
              <a:lnSpc>
                <a:spcPct val="125000"/>
              </a:lnSpc>
            </a:pPr>
            <a:r>
              <a:rPr lang="en-US" altLang="ko-KR">
                <a:solidFill>
                  <a:schemeClr val="bg1"/>
                </a:solidFill>
              </a:rPr>
              <a:t>3) use bagging by setting </a:t>
            </a:r>
            <a:r>
              <a:rPr lang="en-US" altLang="ko-KR" b="1">
                <a:solidFill>
                  <a:schemeClr val="bg1"/>
                </a:solidFill>
                <a:highlight>
                  <a:srgbClr val="0D122C"/>
                </a:highlight>
              </a:rPr>
              <a:t>[bagging_fraction] &amp; [bagging_freq]</a:t>
            </a:r>
            <a:endParaRPr lang="en-US" altLang="ko-KR">
              <a:solidFill>
                <a:schemeClr val="bg1"/>
              </a:solidFill>
              <a:highlight>
                <a:srgbClr val="0D122C"/>
              </a:highlight>
            </a:endParaRPr>
          </a:p>
          <a:p>
            <a:pPr>
              <a:lnSpc>
                <a:spcPct val="125000"/>
              </a:lnSpc>
            </a:pPr>
            <a:r>
              <a:rPr lang="en-US" altLang="ko-KR">
                <a:solidFill>
                  <a:schemeClr val="bg1"/>
                </a:solidFill>
              </a:rPr>
              <a:t>4) use feature sub-sampling by set </a:t>
            </a:r>
            <a:r>
              <a:rPr lang="en-US" altLang="ko-KR" b="1">
                <a:solidFill>
                  <a:schemeClr val="bg1"/>
                </a:solidFill>
                <a:highlight>
                  <a:srgbClr val="0D122C"/>
                </a:highlight>
              </a:rPr>
              <a:t>[feature_fraction]</a:t>
            </a:r>
            <a:endParaRPr lang="en-US" altLang="ko-KR">
              <a:solidFill>
                <a:schemeClr val="bg1"/>
              </a:solidFill>
              <a:highlight>
                <a:srgbClr val="0D122C"/>
              </a:highlight>
            </a:endParaRPr>
          </a:p>
          <a:p>
            <a:pPr>
              <a:lnSpc>
                <a:spcPct val="125000"/>
              </a:lnSpc>
            </a:pPr>
            <a:r>
              <a:rPr lang="en-US" altLang="ko-KR">
                <a:solidFill>
                  <a:schemeClr val="bg1"/>
                </a:solidFill>
              </a:rPr>
              <a:t>5) bigger training data</a:t>
            </a:r>
          </a:p>
          <a:p>
            <a:pPr>
              <a:lnSpc>
                <a:spcPct val="125000"/>
              </a:lnSpc>
            </a:pPr>
            <a:r>
              <a:rPr lang="en-US" altLang="ko-KR">
                <a:solidFill>
                  <a:schemeClr val="bg1"/>
                </a:solidFill>
              </a:rPr>
              <a:t>6) regularization by </a:t>
            </a:r>
            <a:r>
              <a:rPr lang="en-US" altLang="ko-KR" b="1">
                <a:solidFill>
                  <a:schemeClr val="bg1"/>
                </a:solidFill>
                <a:highlight>
                  <a:srgbClr val="0D122C"/>
                </a:highlight>
              </a:rPr>
              <a:t>[lambda_l1]</a:t>
            </a:r>
            <a:r>
              <a:rPr lang="en-US" altLang="ko-KR">
                <a:solidFill>
                  <a:schemeClr val="bg1"/>
                </a:solidFill>
                <a:highlight>
                  <a:srgbClr val="0D122C"/>
                </a:highlight>
              </a:rPr>
              <a:t>, </a:t>
            </a:r>
            <a:r>
              <a:rPr lang="en-US" altLang="ko-KR" b="1">
                <a:solidFill>
                  <a:schemeClr val="bg1"/>
                </a:solidFill>
                <a:highlight>
                  <a:srgbClr val="0D122C"/>
                </a:highlight>
              </a:rPr>
              <a:t>[lambda_l2]</a:t>
            </a:r>
            <a:r>
              <a:rPr lang="en-US" altLang="ko-KR">
                <a:solidFill>
                  <a:schemeClr val="bg1"/>
                </a:solidFill>
                <a:highlight>
                  <a:srgbClr val="0D122C"/>
                </a:highlight>
              </a:rPr>
              <a:t>, and </a:t>
            </a:r>
            <a:r>
              <a:rPr lang="en-US" altLang="ko-KR" b="1">
                <a:solidFill>
                  <a:schemeClr val="bg1"/>
                </a:solidFill>
                <a:highlight>
                  <a:srgbClr val="0D122C"/>
                </a:highlight>
              </a:rPr>
              <a:t>[min_gain_to_split]</a:t>
            </a:r>
          </a:p>
          <a:p>
            <a:pPr>
              <a:lnSpc>
                <a:spcPct val="125000"/>
              </a:lnSpc>
            </a:pPr>
            <a:r>
              <a:rPr lang="en-US" altLang="ko-KR">
                <a:solidFill>
                  <a:schemeClr val="bg1"/>
                </a:solidFill>
              </a:rPr>
              <a:t>7) constrain </a:t>
            </a:r>
            <a:r>
              <a:rPr lang="en-US" altLang="ko-KR" b="1">
                <a:solidFill>
                  <a:schemeClr val="bg1"/>
                </a:solidFill>
                <a:highlight>
                  <a:srgbClr val="0D122C"/>
                </a:highlight>
              </a:rPr>
              <a:t>[max_depth]</a:t>
            </a:r>
            <a:r>
              <a:rPr lang="en-US" altLang="ko-KR">
                <a:solidFill>
                  <a:schemeClr val="bg1"/>
                </a:solidFill>
              </a:rPr>
              <a:t>: to avoid growing deep tree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F83C670-2A13-4724-9290-37E2F9228CF2}"/>
              </a:ext>
            </a:extLst>
          </p:cNvPr>
          <p:cNvSpPr/>
          <p:nvPr/>
        </p:nvSpPr>
        <p:spPr>
          <a:xfrm>
            <a:off x="8410969" y="1336066"/>
            <a:ext cx="3781031" cy="2031325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min_sum_hessian_in_leaf</a:t>
            </a:r>
            <a:r>
              <a:rPr lang="en-US" altLang="ko-KR" sz="1400">
                <a:solidFill>
                  <a:schemeClr val="bg1"/>
                </a:solidFill>
              </a:rPr>
              <a:t>, default = 1e-3, type = double, aliases: min_sum_hessian_per_leaf, min_sum_hessian, min_hessian, min_child_weight, constraints: min_sum_hessian_in_leaf &gt;= 0.0</a:t>
            </a:r>
          </a:p>
          <a:p>
            <a:r>
              <a:rPr lang="en-US" altLang="ko-KR" sz="1400">
                <a:solidFill>
                  <a:schemeClr val="bg1"/>
                </a:solidFill>
              </a:rPr>
              <a:t>minimal sum hessian in one leaf. Like min_data_in_leaf, it can be used to deal with over-fitting</a:t>
            </a:r>
          </a:p>
          <a:p>
            <a:endParaRPr lang="en-US" altLang="ko-KR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5408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1970398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Diff_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C3AA3C-7AEF-4551-BDB0-05C423531C9B}"/>
              </a:ext>
            </a:extLst>
          </p:cNvPr>
          <p:cNvSpPr/>
          <p:nvPr/>
        </p:nvSpPr>
        <p:spPr>
          <a:xfrm>
            <a:off x="2112417" y="654339"/>
            <a:ext cx="9886834" cy="461665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Default Param(LGB) &amp; Results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AB2FF79-4806-476C-B031-0BF078634125}"/>
              </a:ext>
            </a:extLst>
          </p:cNvPr>
          <p:cNvSpPr/>
          <p:nvPr/>
        </p:nvSpPr>
        <p:spPr>
          <a:xfrm>
            <a:off x="1622513" y="1116004"/>
            <a:ext cx="3781031" cy="52322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With RA_Diff_MODEL</a:t>
            </a:r>
          </a:p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Will DO parameter searching.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96407-5B26-494C-B136-3095B35CA094}"/>
              </a:ext>
            </a:extLst>
          </p:cNvPr>
          <p:cNvSpPr/>
          <p:nvPr/>
        </p:nvSpPr>
        <p:spPr>
          <a:xfrm>
            <a:off x="1622513" y="1770343"/>
            <a:ext cx="3781031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Default Parameter RA_Diff_Model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4C5EE-63B5-4C33-84C0-3DB4225B12A7}"/>
              </a:ext>
            </a:extLst>
          </p:cNvPr>
          <p:cNvSpPr/>
          <p:nvPr/>
        </p:nvSpPr>
        <p:spPr>
          <a:xfrm>
            <a:off x="7086519" y="1770343"/>
            <a:ext cx="3781031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Default Parameter AS_Diff_Model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03C5505-29E7-4B29-BD1F-CCCCDB26A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0701" y="2108346"/>
            <a:ext cx="3632843" cy="474965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B494BC-8D22-44AA-90F7-4BAC93B69C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519" y="2076327"/>
            <a:ext cx="3606406" cy="475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652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1970398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Diff_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C3AA3C-7AEF-4551-BDB0-05C423531C9B}"/>
              </a:ext>
            </a:extLst>
          </p:cNvPr>
          <p:cNvSpPr/>
          <p:nvPr/>
        </p:nvSpPr>
        <p:spPr>
          <a:xfrm>
            <a:off x="2112417" y="654339"/>
            <a:ext cx="9886834" cy="461665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Default Param(LGB) &amp; Results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96407-5B26-494C-B136-3095B35CA094}"/>
              </a:ext>
            </a:extLst>
          </p:cNvPr>
          <p:cNvSpPr/>
          <p:nvPr/>
        </p:nvSpPr>
        <p:spPr>
          <a:xfrm>
            <a:off x="2112417" y="1116005"/>
            <a:ext cx="3781031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Default Parameter RA_Diff_Model</a:t>
            </a:r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D4FBA29-CD69-416E-8D6A-462E9E810AF5}"/>
              </a:ext>
            </a:extLst>
          </p:cNvPr>
          <p:cNvSpPr/>
          <p:nvPr/>
        </p:nvSpPr>
        <p:spPr>
          <a:xfrm>
            <a:off x="7576423" y="1116005"/>
            <a:ext cx="3781031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Default Parameter AS_Diff_Model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9B7409-64E3-4A54-B78B-058FC831C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564231" y="2672640"/>
            <a:ext cx="5330541" cy="283282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F13560F-D2CB-43F5-8F79-0A915FBB9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7263082" y="2685327"/>
            <a:ext cx="5355917" cy="283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3036607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Diff_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73252-1303-4EAD-85DA-481585961C60}"/>
              </a:ext>
            </a:extLst>
          </p:cNvPr>
          <p:cNvSpPr/>
          <p:nvPr/>
        </p:nvSpPr>
        <p:spPr>
          <a:xfrm>
            <a:off x="0" y="1845473"/>
            <a:ext cx="1622513" cy="1015663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PARAMETER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C3AA3C-7AEF-4551-BDB0-05C423531C9B}"/>
              </a:ext>
            </a:extLst>
          </p:cNvPr>
          <p:cNvSpPr/>
          <p:nvPr/>
        </p:nvSpPr>
        <p:spPr>
          <a:xfrm>
            <a:off x="2112417" y="654339"/>
            <a:ext cx="9886834" cy="461665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Default Param(LGB) &amp; Results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96407-5B26-494C-B136-3095B35CA094}"/>
              </a:ext>
            </a:extLst>
          </p:cNvPr>
          <p:cNvSpPr/>
          <p:nvPr/>
        </p:nvSpPr>
        <p:spPr>
          <a:xfrm>
            <a:off x="2112417" y="1116004"/>
            <a:ext cx="3781031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RA_Diff_Model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4C5EE-63B5-4C33-84C0-3DB4225B12A7}"/>
              </a:ext>
            </a:extLst>
          </p:cNvPr>
          <p:cNvSpPr/>
          <p:nvPr/>
        </p:nvSpPr>
        <p:spPr>
          <a:xfrm>
            <a:off x="7576423" y="1116004"/>
            <a:ext cx="3781031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AS_Diff_Model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76C10A7-31B8-4A05-BB3F-3DBE884BB0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9604" y="1423781"/>
            <a:ext cx="4163748" cy="545569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EFBB7ADF-693C-47A0-8941-A064A7AB57E9}"/>
              </a:ext>
            </a:extLst>
          </p:cNvPr>
          <p:cNvGrpSpPr/>
          <p:nvPr/>
        </p:nvGrpSpPr>
        <p:grpSpPr>
          <a:xfrm>
            <a:off x="4290017" y="1423781"/>
            <a:ext cx="2035440" cy="838930"/>
            <a:chOff x="3574788" y="2108346"/>
            <a:chExt cx="1826444" cy="75279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EAA0AF62-1532-48CD-9FF2-05C104974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49724" b="84151"/>
            <a:stretch/>
          </p:blipFill>
          <p:spPr>
            <a:xfrm>
              <a:off x="3574788" y="2108346"/>
              <a:ext cx="1826444" cy="752790"/>
            </a:xfrm>
            <a:prstGeom prst="rect">
              <a:avLst/>
            </a:prstGeom>
          </p:spPr>
        </p:pic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D1CBB98-2AE6-4D68-BBD6-9D97C466C867}"/>
                </a:ext>
              </a:extLst>
            </p:cNvPr>
            <p:cNvSpPr/>
            <p:nvPr/>
          </p:nvSpPr>
          <p:spPr>
            <a:xfrm>
              <a:off x="3574788" y="2597983"/>
              <a:ext cx="1826444" cy="230832"/>
            </a:xfrm>
            <a:prstGeom prst="rect">
              <a:avLst/>
            </a:prstGeom>
            <a:solidFill>
              <a:srgbClr val="FFF26B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900" b="1">
                  <a:solidFill>
                    <a:schemeClr val="bg1"/>
                  </a:solidFill>
                  <a:highlight>
                    <a:srgbClr val="0D122C"/>
                  </a:highlight>
                </a:rPr>
                <a:t>Default param model</a:t>
              </a:r>
              <a:endParaRPr lang="en-US" altLang="ko-KR" sz="900">
                <a:solidFill>
                  <a:schemeClr val="bg1"/>
                </a:solidFill>
                <a:highlight>
                  <a:srgbClr val="0D122C"/>
                </a:highlight>
              </a:endParaRP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F889F3-1E73-4918-9854-2B5F3B03F048}"/>
              </a:ext>
            </a:extLst>
          </p:cNvPr>
          <p:cNvSpPr/>
          <p:nvPr/>
        </p:nvSpPr>
        <p:spPr>
          <a:xfrm>
            <a:off x="5665947" y="2018617"/>
            <a:ext cx="1474139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chemeClr val="bg1"/>
                </a:solidFill>
              </a:rPr>
              <a:t>0.1 boost from Bayesian Optimization method.</a:t>
            </a:r>
            <a:endParaRPr lang="en-US" altLang="ko-KR" sz="90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A5E9876-8D61-4624-B155-2C953BE215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9203" y="1423780"/>
            <a:ext cx="4076857" cy="538986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4EA4875C-3245-4653-BCE1-FD5226FEFF74}"/>
              </a:ext>
            </a:extLst>
          </p:cNvPr>
          <p:cNvGrpSpPr/>
          <p:nvPr/>
        </p:nvGrpSpPr>
        <p:grpSpPr>
          <a:xfrm>
            <a:off x="9853607" y="1456617"/>
            <a:ext cx="2029613" cy="770075"/>
            <a:chOff x="9041105" y="2168147"/>
            <a:chExt cx="1826445" cy="692989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7AACA3CE-3EAD-4AD7-BAF8-C1DB606A9C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49356" b="90295"/>
            <a:stretch/>
          </p:blipFill>
          <p:spPr>
            <a:xfrm>
              <a:off x="9041105" y="2168147"/>
              <a:ext cx="1826444" cy="461665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7E2FBA3-4E05-4A3F-B6BF-4B2AA7FD384F}"/>
                </a:ext>
              </a:extLst>
            </p:cNvPr>
            <p:cNvSpPr/>
            <p:nvPr/>
          </p:nvSpPr>
          <p:spPr>
            <a:xfrm>
              <a:off x="9041106" y="2630304"/>
              <a:ext cx="1826444" cy="230832"/>
            </a:xfrm>
            <a:prstGeom prst="rect">
              <a:avLst/>
            </a:prstGeom>
            <a:solidFill>
              <a:srgbClr val="FFF26B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900" b="1">
                  <a:solidFill>
                    <a:schemeClr val="bg1"/>
                  </a:solidFill>
                  <a:highlight>
                    <a:srgbClr val="0D122C"/>
                  </a:highlight>
                </a:rPr>
                <a:t>Default param model</a:t>
              </a:r>
              <a:endParaRPr lang="en-US" altLang="ko-KR" sz="900">
                <a:solidFill>
                  <a:schemeClr val="bg1"/>
                </a:solidFill>
                <a:highlight>
                  <a:srgbClr val="0D122C"/>
                </a:highlight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8854D7-4FE4-491D-9301-116940C7F948}"/>
              </a:ext>
            </a:extLst>
          </p:cNvPr>
          <p:cNvSpPr/>
          <p:nvPr/>
        </p:nvSpPr>
        <p:spPr>
          <a:xfrm>
            <a:off x="10816951" y="2134515"/>
            <a:ext cx="1375049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chemeClr val="bg1"/>
                </a:solidFill>
              </a:rPr>
              <a:t>0.08 boost from Bayesian Optimization method.</a:t>
            </a:r>
            <a:endParaRPr lang="en-US" altLang="ko-KR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669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3036607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Diff_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73252-1303-4EAD-85DA-481585961C60}"/>
              </a:ext>
            </a:extLst>
          </p:cNvPr>
          <p:cNvSpPr/>
          <p:nvPr/>
        </p:nvSpPr>
        <p:spPr>
          <a:xfrm>
            <a:off x="0" y="1845473"/>
            <a:ext cx="1622513" cy="1015663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PARAMETER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C3AA3C-7AEF-4551-BDB0-05C423531C9B}"/>
              </a:ext>
            </a:extLst>
          </p:cNvPr>
          <p:cNvSpPr/>
          <p:nvPr/>
        </p:nvSpPr>
        <p:spPr>
          <a:xfrm>
            <a:off x="2112417" y="654339"/>
            <a:ext cx="9886834" cy="461665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Default Param(LGB) &amp; Results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96407-5B26-494C-B136-3095B35CA094}"/>
              </a:ext>
            </a:extLst>
          </p:cNvPr>
          <p:cNvSpPr/>
          <p:nvPr/>
        </p:nvSpPr>
        <p:spPr>
          <a:xfrm>
            <a:off x="2112417" y="1308680"/>
            <a:ext cx="3781031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RA_Diff_Model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4C5EE-63B5-4C33-84C0-3DB4225B12A7}"/>
              </a:ext>
            </a:extLst>
          </p:cNvPr>
          <p:cNvSpPr/>
          <p:nvPr/>
        </p:nvSpPr>
        <p:spPr>
          <a:xfrm>
            <a:off x="7576423" y="1308680"/>
            <a:ext cx="3781031" cy="307777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AS_Diff_Model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045B28E-6D96-4F0F-BA95-EEC34BA202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8"/>
          <a:stretch/>
        </p:blipFill>
        <p:spPr>
          <a:xfrm rot="5400000">
            <a:off x="2107663" y="2823589"/>
            <a:ext cx="5121751" cy="270749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6A7E67C-9F04-4088-9741-40BB02DCFC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992460" y="2842753"/>
            <a:ext cx="5191519" cy="273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054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3463C4-8597-42F8-B551-13B6B57C3BB0}"/>
              </a:ext>
            </a:extLst>
          </p:cNvPr>
          <p:cNvSpPr/>
          <p:nvPr/>
        </p:nvSpPr>
        <p:spPr>
          <a:xfrm>
            <a:off x="0" y="1895807"/>
            <a:ext cx="12200790" cy="2646878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600">
                <a:solidFill>
                  <a:schemeClr val="bg1"/>
                </a:solidFill>
              </a:rPr>
              <a:t>Chg_MODEL</a:t>
            </a:r>
          </a:p>
        </p:txBody>
      </p:sp>
    </p:spTree>
    <p:extLst>
      <p:ext uri="{BB962C8B-B14F-4D97-AF65-F5344CB8AC3E}">
        <p14:creationId xmlns:p14="http://schemas.microsoft.com/office/powerpoint/2010/main" val="31881494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186A5B-B5CD-45B6-B863-A9B035AC4CBA}"/>
              </a:ext>
            </a:extLst>
          </p:cNvPr>
          <p:cNvSpPr/>
          <p:nvPr/>
        </p:nvSpPr>
        <p:spPr>
          <a:xfrm>
            <a:off x="2098606" y="962115"/>
            <a:ext cx="2949487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New features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4E5219-52E5-479B-8AA3-5F43E081AB39}"/>
              </a:ext>
            </a:extLst>
          </p:cNvPr>
          <p:cNvSpPr/>
          <p:nvPr/>
        </p:nvSpPr>
        <p:spPr>
          <a:xfrm>
            <a:off x="4071327" y="1873166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Months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4391916-316D-4C46-BD79-950E9127B666}"/>
              </a:ext>
            </a:extLst>
          </p:cNvPr>
          <p:cNvSpPr/>
          <p:nvPr/>
        </p:nvSpPr>
        <p:spPr>
          <a:xfrm>
            <a:off x="5539580" y="1864417"/>
            <a:ext cx="493254" cy="325273"/>
          </a:xfrm>
          <a:prstGeom prst="rightArrow">
            <a:avLst>
              <a:gd name="adj1" fmla="val 50000"/>
              <a:gd name="adj2" fmla="val 8949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05FEFC0-8536-4994-9DD3-EA5D0CABD91C}"/>
              </a:ext>
            </a:extLst>
          </p:cNvPr>
          <p:cNvSpPr/>
          <p:nvPr/>
        </p:nvSpPr>
        <p:spPr>
          <a:xfrm>
            <a:off x="6085086" y="1873166"/>
            <a:ext cx="2350136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monthly_installments_loan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95D3AED-B9F6-4536-A249-F845CDB5CDDB}"/>
              </a:ext>
            </a:extLst>
          </p:cNvPr>
          <p:cNvSpPr/>
          <p:nvPr/>
        </p:nvSpPr>
        <p:spPr>
          <a:xfrm>
            <a:off x="8553873" y="1873166"/>
            <a:ext cx="1620983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monthly_sbk_loan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6BA38AE-7C74-4DC5-A1F7-3E0739ECEC57}"/>
              </a:ext>
            </a:extLst>
          </p:cNvPr>
          <p:cNvSpPr/>
          <p:nvPr/>
        </p:nvSpPr>
        <p:spPr>
          <a:xfrm>
            <a:off x="7557864" y="2258739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inst_rep_loanb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353B49-2B2D-4E96-861E-AAE700A54B51}"/>
              </a:ext>
            </a:extLst>
          </p:cNvPr>
          <p:cNvSpPr/>
          <p:nvPr/>
        </p:nvSpPr>
        <p:spPr>
          <a:xfrm>
            <a:off x="9092516" y="2258047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ls_rep_loanb</a:t>
            </a: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A3581BC9-F8D1-46B8-B8CF-133DED258203}"/>
              </a:ext>
            </a:extLst>
          </p:cNvPr>
          <p:cNvSpPr/>
          <p:nvPr/>
        </p:nvSpPr>
        <p:spPr>
          <a:xfrm>
            <a:off x="3415579" y="1845574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1C13014-AF6B-42F5-A1DB-C44C64943DD2}"/>
              </a:ext>
            </a:extLst>
          </p:cNvPr>
          <p:cNvSpPr/>
          <p:nvPr/>
        </p:nvSpPr>
        <p:spPr>
          <a:xfrm>
            <a:off x="1939909" y="1859366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Changes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C0CAD6-D84F-402F-A932-F3D1FDA70AFA}"/>
              </a:ext>
            </a:extLst>
          </p:cNvPr>
          <p:cNvSpPr/>
          <p:nvPr/>
        </p:nvSpPr>
        <p:spPr>
          <a:xfrm>
            <a:off x="1622513" y="2614056"/>
            <a:ext cx="264386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Lag Feature Creation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0213DD5-0BD3-40E7-BA27-E3B724A46AD1}"/>
              </a:ext>
            </a:extLst>
          </p:cNvPr>
          <p:cNvSpPr/>
          <p:nvPr/>
        </p:nvSpPr>
        <p:spPr>
          <a:xfrm>
            <a:off x="1622513" y="2921833"/>
            <a:ext cx="10795724" cy="2832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/>
              <a:t>for j in ['avg_score', 'avg_rat', 'num_opencard', 'num_usecard', 'monthly_card_spend', 'monthly_lc', 'monthly_loan', 'monthly_bk_loan’,</a:t>
            </a:r>
          </a:p>
          <a:p>
            <a:pPr>
              <a:lnSpc>
                <a:spcPct val="150000"/>
              </a:lnSpc>
            </a:pPr>
            <a:r>
              <a:rPr lang="en-US" altLang="ko-KR" sz="1000" b="1"/>
              <a:t>	'monthly_cd_loan', 'monthly_installments_loan', 'monthly_insurance_loan', 'monthly_sbk_loan', 'loan_commitment', 'inst_rep_loanb’, </a:t>
            </a:r>
          </a:p>
          <a:p>
            <a:pPr>
              <a:lnSpc>
                <a:spcPct val="150000"/>
              </a:lnSpc>
            </a:pPr>
            <a:r>
              <a:rPr lang="en-US" altLang="ko-KR" sz="1000" b="1"/>
              <a:t>	'ls_rep_loanb', 'credit_loan', 'mortgage_loan', 'credit_card_payment', 'credit_card_installments_payment']:</a:t>
            </a:r>
          </a:p>
          <a:p>
            <a:pPr>
              <a:lnSpc>
                <a:spcPct val="150000"/>
              </a:lnSpc>
            </a:pPr>
            <a:r>
              <a:rPr lang="en-US" altLang="ko-KR" sz="1000" b="1"/>
              <a:t>    lag_1_avg=[]</a:t>
            </a:r>
          </a:p>
          <a:p>
            <a:pPr>
              <a:lnSpc>
                <a:spcPct val="150000"/>
              </a:lnSpc>
            </a:pPr>
            <a:r>
              <a:rPr lang="en-US" altLang="ko-KR" sz="1000" b="1"/>
              <a:t>    for i in range(len(CHG)): </a:t>
            </a:r>
          </a:p>
          <a:p>
            <a:pPr>
              <a:lnSpc>
                <a:spcPct val="150000"/>
              </a:lnSpc>
            </a:pPr>
            <a:r>
              <a:rPr lang="en-US" altLang="ko-KR" sz="1000" b="1"/>
              <a:t>        if len(CHG.loc[(CHG['pop_cd']==CHG['pop_cd'].iloc[i])&amp;(CHG['month']==CHG[‘month'].iloc[i]-1)][j])==0:</a:t>
            </a:r>
          </a:p>
          <a:p>
            <a:pPr>
              <a:lnSpc>
                <a:spcPct val="150000"/>
              </a:lnSpc>
            </a:pPr>
            <a:r>
              <a:rPr lang="en-US" altLang="ko-KR" sz="1000" b="1"/>
              <a:t>            lag_1_avg.append(np.nan)</a:t>
            </a:r>
          </a:p>
          <a:p>
            <a:pPr>
              <a:lnSpc>
                <a:spcPct val="150000"/>
              </a:lnSpc>
            </a:pPr>
            <a:r>
              <a:rPr lang="en-US" altLang="ko-KR" sz="1000" b="1"/>
              <a:t>        else:</a:t>
            </a:r>
          </a:p>
          <a:p>
            <a:pPr>
              <a:lnSpc>
                <a:spcPct val="150000"/>
              </a:lnSpc>
            </a:pPr>
            <a:r>
              <a:rPr lang="en-US" altLang="ko-KR" sz="1000" b="1"/>
              <a:t>            lag_1_avg.append(CHG.loc[(CHG['pop_cd']==CHG['pop_cd'].iloc[i])  &amp;  (CHG['month']==CHG['month'].iloc[i]-1)][j]   .iloc[0])</a:t>
            </a:r>
          </a:p>
          <a:p>
            <a:pPr>
              <a:lnSpc>
                <a:spcPct val="150000"/>
              </a:lnSpc>
            </a:pPr>
            <a:r>
              <a:rPr lang="en-US" altLang="ko-KR" sz="1000" b="1"/>
              <a:t>    </a:t>
            </a:r>
          </a:p>
          <a:p>
            <a:pPr>
              <a:lnSpc>
                <a:spcPct val="150000"/>
              </a:lnSpc>
            </a:pPr>
            <a:r>
              <a:rPr lang="en-US" altLang="ko-KR" sz="1000" b="1"/>
              <a:t>    CHG['lag_1m_'+j]=lag_1_avg</a:t>
            </a:r>
          </a:p>
          <a:p>
            <a:pPr>
              <a:lnSpc>
                <a:spcPct val="150000"/>
              </a:lnSpc>
            </a:pPr>
            <a:r>
              <a:rPr lang="en-US" altLang="ko-KR" sz="1000" b="1"/>
              <a:t>    print(j)</a:t>
            </a:r>
            <a:endParaRPr lang="ko-KR" altLang="en-US" sz="1000" b="1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1CC9D6-CF13-4D28-BC75-696F2D8F2D84}"/>
              </a:ext>
            </a:extLst>
          </p:cNvPr>
          <p:cNvSpPr/>
          <p:nvPr/>
        </p:nvSpPr>
        <p:spPr>
          <a:xfrm>
            <a:off x="2142220" y="2996453"/>
            <a:ext cx="8615638" cy="666371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CCF67F3-0575-4812-B761-72573AAB663E}"/>
              </a:ext>
            </a:extLst>
          </p:cNvPr>
          <p:cNvSpPr/>
          <p:nvPr/>
        </p:nvSpPr>
        <p:spPr>
          <a:xfrm>
            <a:off x="10757859" y="2987529"/>
            <a:ext cx="1434142" cy="52322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Cols to lag feat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440C8B4-7EBC-4ABE-B979-64E6775F3DEA}"/>
              </a:ext>
            </a:extLst>
          </p:cNvPr>
          <p:cNvSpPr/>
          <p:nvPr/>
        </p:nvSpPr>
        <p:spPr>
          <a:xfrm>
            <a:off x="1824825" y="3671748"/>
            <a:ext cx="1081285" cy="22858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E13AEB6-AC15-4612-B289-A9BAC0F7B9EE}"/>
              </a:ext>
            </a:extLst>
          </p:cNvPr>
          <p:cNvSpPr/>
          <p:nvPr/>
        </p:nvSpPr>
        <p:spPr>
          <a:xfrm>
            <a:off x="2906109" y="3675991"/>
            <a:ext cx="1413163" cy="24622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000" b="1">
                <a:solidFill>
                  <a:schemeClr val="bg1"/>
                </a:solidFill>
              </a:rPr>
              <a:t>Creating list first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D4AF009-27A8-424C-B2F7-359424D8696E}"/>
              </a:ext>
            </a:extLst>
          </p:cNvPr>
          <p:cNvSpPr/>
          <p:nvPr/>
        </p:nvSpPr>
        <p:spPr>
          <a:xfrm>
            <a:off x="2200434" y="4800848"/>
            <a:ext cx="4113893" cy="22858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DF125B2A-4CD8-4A79-82C6-2469AC57E08B}"/>
              </a:ext>
            </a:extLst>
          </p:cNvPr>
          <p:cNvSpPr/>
          <p:nvPr/>
        </p:nvSpPr>
        <p:spPr>
          <a:xfrm>
            <a:off x="6515496" y="4806868"/>
            <a:ext cx="2730958" cy="22858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089EA92-2723-48ED-B27D-44828AAE4773}"/>
              </a:ext>
            </a:extLst>
          </p:cNvPr>
          <p:cNvSpPr/>
          <p:nvPr/>
        </p:nvSpPr>
        <p:spPr>
          <a:xfrm>
            <a:off x="2139590" y="4743229"/>
            <a:ext cx="7717871" cy="44337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0A0F9EF-9293-4E03-B44F-574CE2FF32CC}"/>
              </a:ext>
            </a:extLst>
          </p:cNvPr>
          <p:cNvSpPr/>
          <p:nvPr/>
        </p:nvSpPr>
        <p:spPr>
          <a:xfrm>
            <a:off x="9553512" y="5029430"/>
            <a:ext cx="1503022" cy="116955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sym typeface="Wingdings" panose="05000000000000000000" pitchFamily="2" charset="2"/>
              </a:rPr>
              <a:t>this whole line:</a:t>
            </a:r>
          </a:p>
          <a:p>
            <a:r>
              <a:rPr lang="en-US" altLang="ko-KR" sz="1400" b="1">
                <a:solidFill>
                  <a:schemeClr val="bg1"/>
                </a:solidFill>
                <a:sym typeface="Wingdings" panose="05000000000000000000" pitchFamily="2" charset="2"/>
              </a:rPr>
              <a:t>get each pop_cd’s each month’s columns’ value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5A13AF0-E9EA-4DC8-AFE0-3C8A3E9A793E}"/>
              </a:ext>
            </a:extLst>
          </p:cNvPr>
          <p:cNvSpPr/>
          <p:nvPr/>
        </p:nvSpPr>
        <p:spPr>
          <a:xfrm>
            <a:off x="2020972" y="4124073"/>
            <a:ext cx="6552571" cy="4280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2A113C7-D4CB-44A4-90A9-4170209E5D64}"/>
              </a:ext>
            </a:extLst>
          </p:cNvPr>
          <p:cNvSpPr/>
          <p:nvPr/>
        </p:nvSpPr>
        <p:spPr>
          <a:xfrm>
            <a:off x="8573543" y="4162591"/>
            <a:ext cx="3133368" cy="307777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The first lag value to be np.nan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F1616F1-273D-4CC5-91F4-A8FAFF77966A}"/>
              </a:ext>
            </a:extLst>
          </p:cNvPr>
          <p:cNvSpPr/>
          <p:nvPr/>
        </p:nvSpPr>
        <p:spPr>
          <a:xfrm>
            <a:off x="3864412" y="5029430"/>
            <a:ext cx="1747111" cy="276999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</a:rPr>
              <a:t>Grouping by pop_cd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72941E0-2040-47DF-8AA9-DC84C59E86F5}"/>
              </a:ext>
            </a:extLst>
          </p:cNvPr>
          <p:cNvSpPr/>
          <p:nvPr/>
        </p:nvSpPr>
        <p:spPr>
          <a:xfrm>
            <a:off x="6896230" y="5019597"/>
            <a:ext cx="2124086" cy="276999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200" b="1">
                <a:solidFill>
                  <a:schemeClr val="bg1"/>
                </a:solidFill>
              </a:rPr>
              <a:t>Grouping by same month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F30BCA-CE8D-496B-8559-CB99D2186E51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803B16-DFF9-450A-8433-128FB12249FD}"/>
              </a:ext>
            </a:extLst>
          </p:cNvPr>
          <p:cNvSpPr/>
          <p:nvPr/>
        </p:nvSpPr>
        <p:spPr>
          <a:xfrm>
            <a:off x="0" y="1895807"/>
            <a:ext cx="1622513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Chg_MODEL</a:t>
            </a:r>
          </a:p>
        </p:txBody>
      </p:sp>
    </p:spTree>
    <p:extLst>
      <p:ext uri="{BB962C8B-B14F-4D97-AF65-F5344CB8AC3E}">
        <p14:creationId xmlns:p14="http://schemas.microsoft.com/office/powerpoint/2010/main" val="15456002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186A5B-B5CD-45B6-B863-A9B035AC4CBA}"/>
              </a:ext>
            </a:extLst>
          </p:cNvPr>
          <p:cNvSpPr/>
          <p:nvPr/>
        </p:nvSpPr>
        <p:spPr>
          <a:xfrm>
            <a:off x="2098606" y="962115"/>
            <a:ext cx="2949487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New features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14D70B9-7702-462E-B8C3-6230F1CABD91}"/>
              </a:ext>
            </a:extLst>
          </p:cNvPr>
          <p:cNvSpPr/>
          <p:nvPr/>
        </p:nvSpPr>
        <p:spPr>
          <a:xfrm>
            <a:off x="0" y="1845473"/>
            <a:ext cx="1622513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Chg_MODEL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1C0CAD6-D84F-402F-A932-F3D1FDA70AFA}"/>
              </a:ext>
            </a:extLst>
          </p:cNvPr>
          <p:cNvSpPr/>
          <p:nvPr/>
        </p:nvSpPr>
        <p:spPr>
          <a:xfrm>
            <a:off x="424291" y="2534812"/>
            <a:ext cx="264386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Faster way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EC3BD4-1418-4B43-BA4E-97EE11814012}"/>
              </a:ext>
            </a:extLst>
          </p:cNvPr>
          <p:cNvSpPr/>
          <p:nvPr/>
        </p:nvSpPr>
        <p:spPr>
          <a:xfrm>
            <a:off x="720435" y="3242696"/>
            <a:ext cx="7947471" cy="2727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050" b="1"/>
              <a:t>def get_lag(pop_cd,month,var_name,lag_num=1):</a:t>
            </a:r>
          </a:p>
          <a:p>
            <a:pPr>
              <a:lnSpc>
                <a:spcPct val="150000"/>
              </a:lnSpc>
            </a:pPr>
            <a:r>
              <a:rPr lang="ko-KR" altLang="en-US" sz="1050" b="1"/>
              <a:t>    if len(train.loc[(train['pop_cd']==pop_cd)&amp;(train['month']==month-lag_num),var_name])==0:</a:t>
            </a:r>
          </a:p>
          <a:p>
            <a:pPr>
              <a:lnSpc>
                <a:spcPct val="150000"/>
              </a:lnSpc>
            </a:pPr>
            <a:r>
              <a:rPr lang="ko-KR" altLang="en-US" sz="1050" b="1"/>
              <a:t>        return np.nan</a:t>
            </a:r>
          </a:p>
          <a:p>
            <a:pPr>
              <a:lnSpc>
                <a:spcPct val="150000"/>
              </a:lnSpc>
            </a:pPr>
            <a:r>
              <a:rPr lang="ko-KR" altLang="en-US" sz="1050" b="1"/>
              <a:t>    else:</a:t>
            </a:r>
          </a:p>
          <a:p>
            <a:pPr>
              <a:lnSpc>
                <a:spcPct val="150000"/>
              </a:lnSpc>
            </a:pPr>
            <a:r>
              <a:rPr lang="ko-KR" altLang="en-US" sz="1050" b="1"/>
              <a:t>        return train.loc[(train['pop_cd']==pop_cd)&amp;(train['month']==month-lag_num),var_name].iloc[0]</a:t>
            </a:r>
          </a:p>
          <a:p>
            <a:pPr>
              <a:lnSpc>
                <a:spcPct val="150000"/>
              </a:lnSpc>
            </a:pPr>
            <a:endParaRPr lang="ko-KR" altLang="en-US" sz="1050" b="1"/>
          </a:p>
          <a:p>
            <a:pPr>
              <a:lnSpc>
                <a:spcPct val="150000"/>
              </a:lnSpc>
            </a:pPr>
            <a:endParaRPr lang="ko-KR" altLang="en-US" sz="1050" b="1"/>
          </a:p>
          <a:p>
            <a:pPr>
              <a:lnSpc>
                <a:spcPct val="150000"/>
              </a:lnSpc>
            </a:pPr>
            <a:r>
              <a:rPr lang="ko-KR" altLang="en-US" sz="1050" b="1"/>
              <a:t>for i in CHG_list:</a:t>
            </a:r>
          </a:p>
          <a:p>
            <a:pPr>
              <a:lnSpc>
                <a:spcPct val="150000"/>
              </a:lnSpc>
            </a:pPr>
            <a:r>
              <a:rPr lang="ko-KR" altLang="en-US" sz="1050" b="1"/>
              <a:t>    train['lag_1m_'+i]=train.apply(lambda x: get_lag(x['pop_cd'],x['month'],i),axis=1)</a:t>
            </a:r>
          </a:p>
          <a:p>
            <a:pPr>
              <a:lnSpc>
                <a:spcPct val="150000"/>
              </a:lnSpc>
            </a:pPr>
            <a:r>
              <a:rPr lang="ko-KR" altLang="en-US" sz="1050" b="1"/>
              <a:t>    train['lag_2m_'+i]=train.apply(lambda x: get_lag(x['pop_cd'],x['month'],i,lag_num=2),axis=1)</a:t>
            </a:r>
          </a:p>
          <a:p>
            <a:pPr>
              <a:lnSpc>
                <a:spcPct val="150000"/>
              </a:lnSpc>
            </a:pPr>
            <a:r>
              <a:rPr lang="ko-KR" altLang="en-US" sz="1050" b="1"/>
              <a:t>    train['lag_3m_'+i]=train.apply(lambda x: get_lag(x['pop_cd'],x['month'],i,lag_num=3),axis=1)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9CFABDD-B769-4E8A-A933-B4AD3A798D72}"/>
              </a:ext>
            </a:extLst>
          </p:cNvPr>
          <p:cNvSpPr/>
          <p:nvPr/>
        </p:nvSpPr>
        <p:spPr>
          <a:xfrm>
            <a:off x="996562" y="3550473"/>
            <a:ext cx="6552571" cy="42809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10807DE-27F7-43BE-B8E7-2B8746F79FEB}"/>
              </a:ext>
            </a:extLst>
          </p:cNvPr>
          <p:cNvSpPr/>
          <p:nvPr/>
        </p:nvSpPr>
        <p:spPr>
          <a:xfrm>
            <a:off x="7549133" y="3588991"/>
            <a:ext cx="3133368" cy="307777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</a:rPr>
              <a:t>The first lag value to be np.nan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AE433ED-9876-43D3-A5E5-BC988396B5D0}"/>
              </a:ext>
            </a:extLst>
          </p:cNvPr>
          <p:cNvSpPr/>
          <p:nvPr/>
        </p:nvSpPr>
        <p:spPr>
          <a:xfrm>
            <a:off x="926254" y="4225753"/>
            <a:ext cx="6622879" cy="378899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E2493146-AFF7-4A93-BB9B-25A50DF62F28}"/>
              </a:ext>
            </a:extLst>
          </p:cNvPr>
          <p:cNvSpPr/>
          <p:nvPr/>
        </p:nvSpPr>
        <p:spPr>
          <a:xfrm>
            <a:off x="7549133" y="4225753"/>
            <a:ext cx="4504322" cy="52322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sym typeface="Wingdings" panose="05000000000000000000" pitchFamily="2" charset="2"/>
              </a:rPr>
              <a:t>this whole line:</a:t>
            </a:r>
          </a:p>
          <a:p>
            <a:r>
              <a:rPr lang="en-US" altLang="ko-KR" sz="1400" b="1">
                <a:solidFill>
                  <a:schemeClr val="bg1"/>
                </a:solidFill>
                <a:sym typeface="Wingdings" panose="05000000000000000000" pitchFamily="2" charset="2"/>
              </a:rPr>
              <a:t>get each pop_cd’s each month’s columns’ value</a:t>
            </a:r>
            <a:endParaRPr lang="en-US" altLang="ko-KR" sz="1400" b="1">
              <a:solidFill>
                <a:schemeClr val="bg1"/>
              </a:solidFill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FDAEEB8-5702-4EF3-9349-0B607F05C215}"/>
              </a:ext>
            </a:extLst>
          </p:cNvPr>
          <p:cNvSpPr/>
          <p:nvPr/>
        </p:nvSpPr>
        <p:spPr>
          <a:xfrm>
            <a:off x="7549133" y="5225985"/>
            <a:ext cx="4504322" cy="307777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sym typeface="Wingdings" panose="05000000000000000000" pitchFamily="2" charset="2"/>
              </a:rPr>
              <a:t>Use apply function for faster execution.</a:t>
            </a:r>
            <a:endParaRPr lang="en-US" altLang="ko-KR" sz="1400" b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9144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1970398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Chg_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C3AA3C-7AEF-4551-BDB0-05C423531C9B}"/>
              </a:ext>
            </a:extLst>
          </p:cNvPr>
          <p:cNvSpPr/>
          <p:nvPr/>
        </p:nvSpPr>
        <p:spPr>
          <a:xfrm>
            <a:off x="2112417" y="654339"/>
            <a:ext cx="9886834" cy="461665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Default Param(LGB) &amp; Results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96407-5B26-494C-B136-3095B35CA094}"/>
              </a:ext>
            </a:extLst>
          </p:cNvPr>
          <p:cNvSpPr/>
          <p:nvPr/>
        </p:nvSpPr>
        <p:spPr>
          <a:xfrm>
            <a:off x="1849224" y="1314920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Default RA_Chg_Model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4C5EE-63B5-4C33-84C0-3DB4225B12A7}"/>
              </a:ext>
            </a:extLst>
          </p:cNvPr>
          <p:cNvSpPr/>
          <p:nvPr/>
        </p:nvSpPr>
        <p:spPr>
          <a:xfrm>
            <a:off x="7313230" y="1314920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Default AS_Chg_Model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A8C45F4-6D0D-4F6F-84F1-04855BA11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721" y="1574378"/>
            <a:ext cx="4972472" cy="523530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F8A50F-C2E6-4B65-B343-E50ECD74B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401" y="1622697"/>
            <a:ext cx="4880354" cy="51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20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223065" y="656743"/>
            <a:ext cx="28956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monthly_cd_loan</a:t>
            </a:r>
            <a:endParaRPr lang="ko-KR" altLang="en-US" sz="200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92F882E-6083-48F8-9F5F-F2B3C4897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64" y="1056853"/>
            <a:ext cx="2895600" cy="4267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08B748-165C-4A1D-9FB7-D1D2F36F0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0876" y="1056853"/>
            <a:ext cx="2895599" cy="3905250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F4A3715-D8AC-47AC-A5DB-078CE42813BE}"/>
              </a:ext>
            </a:extLst>
          </p:cNvPr>
          <p:cNvSpPr/>
          <p:nvPr/>
        </p:nvSpPr>
        <p:spPr>
          <a:xfrm>
            <a:off x="3190875" y="656743"/>
            <a:ext cx="28956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monthly_card_spend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97A6D31-6ED5-4F6A-BDB4-635D8CC7A023}"/>
              </a:ext>
            </a:extLst>
          </p:cNvPr>
          <p:cNvSpPr/>
          <p:nvPr/>
        </p:nvSpPr>
        <p:spPr>
          <a:xfrm>
            <a:off x="0" y="5477759"/>
            <a:ext cx="3507727" cy="911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600" b="1">
                <a:solidFill>
                  <a:srgbClr val="333333"/>
                </a:solidFill>
                <a:latin typeface="Open Sans"/>
              </a:rPr>
              <a:t>[Description – monthly_cd_loan]</a:t>
            </a:r>
          </a:p>
          <a:p>
            <a:pPr>
              <a:lnSpc>
                <a:spcPct val="125000"/>
              </a:lnSpc>
            </a:pPr>
            <a:r>
              <a:rPr lang="ko-KR" altLang="en-US" sz="1400">
                <a:solidFill>
                  <a:srgbClr val="333333"/>
                </a:solidFill>
                <a:latin typeface="Open Sans"/>
              </a:rPr>
              <a:t>카드업종으로부터 </a:t>
            </a:r>
            <a:r>
              <a:rPr lang="en-US" altLang="ko-KR" sz="1400">
                <a:solidFill>
                  <a:srgbClr val="333333"/>
                </a:solidFill>
                <a:latin typeface="Open Sans"/>
              </a:rPr>
              <a:t>KCB</a:t>
            </a:r>
            <a:r>
              <a:rPr lang="ko-KR" altLang="en-US" sz="1400">
                <a:solidFill>
                  <a:srgbClr val="333333"/>
                </a:solidFill>
                <a:latin typeface="Open Sans"/>
              </a:rPr>
              <a:t>에 등록된 대출개설정보 중 개인대출정보의 대출금액의 합</a:t>
            </a:r>
            <a:endParaRPr lang="ko-KR" altLang="en-US" sz="14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98EA23-6F3C-4EC6-BDF2-CFF90CFFF9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685" y="1056853"/>
            <a:ext cx="2571750" cy="351472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A2FD76D-9C59-4912-BA83-911A2528C9CC}"/>
              </a:ext>
            </a:extLst>
          </p:cNvPr>
          <p:cNvSpPr/>
          <p:nvPr/>
        </p:nvSpPr>
        <p:spPr>
          <a:xfrm>
            <a:off x="6158685" y="656743"/>
            <a:ext cx="2571750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num_usecard</a:t>
            </a:r>
            <a:endParaRPr lang="ko-KR" altLang="en-US" sz="200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C57013-A44F-45A8-A4D6-0FE864B0CB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2645" y="1056853"/>
            <a:ext cx="3095625" cy="487680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6560E1B-CC01-4B6C-A011-EC80AFE01949}"/>
              </a:ext>
            </a:extLst>
          </p:cNvPr>
          <p:cNvSpPr/>
          <p:nvPr/>
        </p:nvSpPr>
        <p:spPr>
          <a:xfrm>
            <a:off x="8802645" y="656743"/>
            <a:ext cx="30956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monthly_sbk_loan</a:t>
            </a:r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47EA576-EEF3-4E49-A544-1F6D5DFF0214}"/>
              </a:ext>
            </a:extLst>
          </p:cNvPr>
          <p:cNvSpPr/>
          <p:nvPr/>
        </p:nvSpPr>
        <p:spPr>
          <a:xfrm>
            <a:off x="8374849" y="5877869"/>
            <a:ext cx="3951215" cy="9117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600" b="1">
                <a:solidFill>
                  <a:srgbClr val="333333"/>
                </a:solidFill>
                <a:latin typeface="Open Sans"/>
              </a:rPr>
              <a:t>[Description – monthly_sbk_loan]</a:t>
            </a:r>
          </a:p>
          <a:p>
            <a:pPr>
              <a:lnSpc>
                <a:spcPct val="125000"/>
              </a:lnSpc>
            </a:pPr>
            <a:r>
              <a:rPr lang="ko-KR" altLang="en-US" sz="1400">
                <a:solidFill>
                  <a:srgbClr val="333333"/>
                </a:solidFill>
                <a:latin typeface="Open Sans"/>
              </a:rPr>
              <a:t>저축은행업종으로부터 </a:t>
            </a:r>
            <a:r>
              <a:rPr lang="en-US" altLang="ko-KR" sz="1400">
                <a:solidFill>
                  <a:srgbClr val="333333"/>
                </a:solidFill>
                <a:latin typeface="Open Sans"/>
              </a:rPr>
              <a:t>KCB</a:t>
            </a:r>
            <a:r>
              <a:rPr lang="ko-KR" altLang="en-US" sz="1400">
                <a:solidFill>
                  <a:srgbClr val="333333"/>
                </a:solidFill>
                <a:latin typeface="Open Sans"/>
              </a:rPr>
              <a:t>에 등록된 대출개설정보 중 개인대출정보의 대출금액의 합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093394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EDA5848-7ECE-4DD8-9E56-FC4FCDDDE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523" y="1129160"/>
            <a:ext cx="4157029" cy="5235303"/>
          </a:xfrm>
          <a:prstGeom prst="rect">
            <a:avLst/>
          </a:prstGeom>
        </p:spPr>
      </p:pic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3036607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Chg_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73252-1303-4EAD-85DA-481585961C60}"/>
              </a:ext>
            </a:extLst>
          </p:cNvPr>
          <p:cNvSpPr/>
          <p:nvPr/>
        </p:nvSpPr>
        <p:spPr>
          <a:xfrm>
            <a:off x="0" y="1845473"/>
            <a:ext cx="1622513" cy="1015663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PARAMETER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96407-5B26-494C-B136-3095B35CA094}"/>
              </a:ext>
            </a:extLst>
          </p:cNvPr>
          <p:cNvSpPr/>
          <p:nvPr/>
        </p:nvSpPr>
        <p:spPr>
          <a:xfrm>
            <a:off x="1849224" y="826020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RA_Chg_Model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4C5EE-63B5-4C33-84C0-3DB4225B12A7}"/>
              </a:ext>
            </a:extLst>
          </p:cNvPr>
          <p:cNvSpPr/>
          <p:nvPr/>
        </p:nvSpPr>
        <p:spPr>
          <a:xfrm>
            <a:off x="7313230" y="826020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AS_Chg_Model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5EE88DE-3346-458E-BFF5-FC899E2D3DE7}"/>
              </a:ext>
            </a:extLst>
          </p:cNvPr>
          <p:cNvGrpSpPr/>
          <p:nvPr/>
        </p:nvGrpSpPr>
        <p:grpSpPr>
          <a:xfrm>
            <a:off x="4145847" y="1139840"/>
            <a:ext cx="2067360" cy="776973"/>
            <a:chOff x="4145847" y="1628740"/>
            <a:chExt cx="2067360" cy="77697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A4E3FB4-50AE-4F75-B1BB-29DB9634AA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59653" b="87559"/>
            <a:stretch/>
          </p:blipFill>
          <p:spPr>
            <a:xfrm>
              <a:off x="4145847" y="1628740"/>
              <a:ext cx="2067360" cy="671175"/>
            </a:xfrm>
            <a:prstGeom prst="rect">
              <a:avLst/>
            </a:prstGeom>
          </p:spPr>
        </p:pic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3B7C5C2-6EB1-46E1-B301-AAEF7300B2AB}"/>
                </a:ext>
              </a:extLst>
            </p:cNvPr>
            <p:cNvSpPr/>
            <p:nvPr/>
          </p:nvSpPr>
          <p:spPr>
            <a:xfrm>
              <a:off x="4758120" y="2174881"/>
              <a:ext cx="1455087" cy="230832"/>
            </a:xfrm>
            <a:prstGeom prst="rect">
              <a:avLst/>
            </a:prstGeom>
            <a:solidFill>
              <a:srgbClr val="FFF26B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900" b="1">
                  <a:solidFill>
                    <a:schemeClr val="bg1"/>
                  </a:solidFill>
                  <a:highlight>
                    <a:srgbClr val="0D122C"/>
                  </a:highlight>
                </a:rPr>
                <a:t>Default param model</a:t>
              </a:r>
              <a:endParaRPr lang="en-US" altLang="ko-KR" sz="900">
                <a:solidFill>
                  <a:schemeClr val="bg1"/>
                </a:solidFill>
                <a:highlight>
                  <a:srgbClr val="0D122C"/>
                </a:highlight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7DE72C0-A161-44E7-BB26-1990A29F80DF}"/>
              </a:ext>
            </a:extLst>
          </p:cNvPr>
          <p:cNvSpPr/>
          <p:nvPr/>
        </p:nvSpPr>
        <p:spPr>
          <a:xfrm>
            <a:off x="5298958" y="2527763"/>
            <a:ext cx="127867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chemeClr val="bg1"/>
                </a:solidFill>
              </a:rPr>
              <a:t>0.2 boost from Bayesian Optimization method.</a:t>
            </a:r>
            <a:endParaRPr lang="en-US" altLang="ko-KR" sz="900">
              <a:solidFill>
                <a:schemeClr val="bg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468EE3-799D-4AC5-943F-640F4889F6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25480" y="1124523"/>
            <a:ext cx="4959354" cy="523994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8854D7-4FE4-491D-9301-116940C7F948}"/>
              </a:ext>
            </a:extLst>
          </p:cNvPr>
          <p:cNvSpPr/>
          <p:nvPr/>
        </p:nvSpPr>
        <p:spPr>
          <a:xfrm>
            <a:off x="10454922" y="2711290"/>
            <a:ext cx="127867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chemeClr val="bg1"/>
                </a:solidFill>
              </a:rPr>
              <a:t>0.31 boost from Bayesian Optimization method.</a:t>
            </a:r>
            <a:endParaRPr lang="en-US" altLang="ko-KR" sz="900">
              <a:solidFill>
                <a:schemeClr val="bg1"/>
              </a:solidFill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0A28F12-7AE9-40B3-A3B4-F81784CECB3B}"/>
              </a:ext>
            </a:extLst>
          </p:cNvPr>
          <p:cNvGrpSpPr/>
          <p:nvPr/>
        </p:nvGrpSpPr>
        <p:grpSpPr>
          <a:xfrm>
            <a:off x="9203745" y="1156208"/>
            <a:ext cx="2106207" cy="760605"/>
            <a:chOff x="9203745" y="1645108"/>
            <a:chExt cx="2106207" cy="76060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C9E7A1E2-BF65-4EBB-B930-5C7C3814B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59270" b="89357"/>
            <a:stretch/>
          </p:blipFill>
          <p:spPr>
            <a:xfrm>
              <a:off x="9203745" y="1645108"/>
              <a:ext cx="1987748" cy="552184"/>
            </a:xfrm>
            <a:prstGeom prst="rect">
              <a:avLst/>
            </a:prstGeom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1E9F5F71-7BFE-42C1-803B-33A89872E15C}"/>
                </a:ext>
              </a:extLst>
            </p:cNvPr>
            <p:cNvSpPr/>
            <p:nvPr/>
          </p:nvSpPr>
          <p:spPr>
            <a:xfrm>
              <a:off x="9854865" y="2174881"/>
              <a:ext cx="1455087" cy="230832"/>
            </a:xfrm>
            <a:prstGeom prst="rect">
              <a:avLst/>
            </a:prstGeom>
            <a:solidFill>
              <a:srgbClr val="FFF26B"/>
            </a:solidFill>
          </p:spPr>
          <p:txBody>
            <a:bodyPr wrap="square">
              <a:spAutoFit/>
            </a:bodyPr>
            <a:lstStyle/>
            <a:p>
              <a:r>
                <a:rPr lang="en-US" altLang="ko-KR" sz="900" b="1">
                  <a:solidFill>
                    <a:schemeClr val="bg1"/>
                  </a:solidFill>
                  <a:highlight>
                    <a:srgbClr val="0D122C"/>
                  </a:highlight>
                </a:rPr>
                <a:t>Default param model</a:t>
              </a:r>
              <a:endParaRPr lang="en-US" altLang="ko-KR" sz="900">
                <a:solidFill>
                  <a:schemeClr val="bg1"/>
                </a:solidFill>
                <a:highlight>
                  <a:srgbClr val="0D122C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70100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3036607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Chg_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73252-1303-4EAD-85DA-481585961C60}"/>
              </a:ext>
            </a:extLst>
          </p:cNvPr>
          <p:cNvSpPr/>
          <p:nvPr/>
        </p:nvSpPr>
        <p:spPr>
          <a:xfrm>
            <a:off x="0" y="1845473"/>
            <a:ext cx="1622513" cy="1015663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PARAMETER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96407-5B26-494C-B136-3095B35CA094}"/>
              </a:ext>
            </a:extLst>
          </p:cNvPr>
          <p:cNvSpPr/>
          <p:nvPr/>
        </p:nvSpPr>
        <p:spPr>
          <a:xfrm>
            <a:off x="1849224" y="819063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RA_Chg_Model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4C5EE-63B5-4C33-84C0-3DB4225B12A7}"/>
              </a:ext>
            </a:extLst>
          </p:cNvPr>
          <p:cNvSpPr/>
          <p:nvPr/>
        </p:nvSpPr>
        <p:spPr>
          <a:xfrm>
            <a:off x="7313230" y="819063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AS_Chg_Model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D32C54-8710-4DF9-8243-A80EB2F58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09631" y="2948688"/>
            <a:ext cx="5514445" cy="18707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14ECA57-AF40-4947-B78C-9C584A8DA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311005" y="2627511"/>
            <a:ext cx="5532441" cy="253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962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3463C4-8597-42F8-B551-13B6B57C3BB0}"/>
              </a:ext>
            </a:extLst>
          </p:cNvPr>
          <p:cNvSpPr/>
          <p:nvPr/>
        </p:nvSpPr>
        <p:spPr>
          <a:xfrm>
            <a:off x="0" y="1895807"/>
            <a:ext cx="12200790" cy="2646878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6600">
                <a:solidFill>
                  <a:schemeClr val="bg1"/>
                </a:solidFill>
              </a:rPr>
              <a:t>Rgn_MODEL</a:t>
            </a:r>
          </a:p>
        </p:txBody>
      </p:sp>
    </p:spTree>
    <p:extLst>
      <p:ext uri="{BB962C8B-B14F-4D97-AF65-F5344CB8AC3E}">
        <p14:creationId xmlns:p14="http://schemas.microsoft.com/office/powerpoint/2010/main" val="22149413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186A5B-B5CD-45B6-B863-A9B035AC4CBA}"/>
              </a:ext>
            </a:extLst>
          </p:cNvPr>
          <p:cNvSpPr/>
          <p:nvPr/>
        </p:nvSpPr>
        <p:spPr>
          <a:xfrm>
            <a:off x="2098606" y="962115"/>
            <a:ext cx="2949487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New features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F30BCA-CE8D-496B-8559-CB99D2186E51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803B16-DFF9-450A-8433-128FB12249FD}"/>
              </a:ext>
            </a:extLst>
          </p:cNvPr>
          <p:cNvSpPr/>
          <p:nvPr/>
        </p:nvSpPr>
        <p:spPr>
          <a:xfrm>
            <a:off x="0" y="1895807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Rgn_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D8BBD78-FA62-4432-975B-57668C86A8B7}"/>
              </a:ext>
            </a:extLst>
          </p:cNvPr>
          <p:cNvSpPr/>
          <p:nvPr/>
        </p:nvSpPr>
        <p:spPr>
          <a:xfrm>
            <a:off x="4245138" y="1741918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City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0A7C08DC-B024-4526-9E4A-B772C5E7DD6A}"/>
              </a:ext>
            </a:extLst>
          </p:cNvPr>
          <p:cNvSpPr/>
          <p:nvPr/>
        </p:nvSpPr>
        <p:spPr>
          <a:xfrm>
            <a:off x="5713391" y="1733169"/>
            <a:ext cx="493254" cy="325273"/>
          </a:xfrm>
          <a:prstGeom prst="rightArrow">
            <a:avLst>
              <a:gd name="adj1" fmla="val 50000"/>
              <a:gd name="adj2" fmla="val 8949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0FE705B5-A62E-4F4B-AF83-30EFCD3D57E1}"/>
              </a:ext>
            </a:extLst>
          </p:cNvPr>
          <p:cNvSpPr/>
          <p:nvPr/>
        </p:nvSpPr>
        <p:spPr>
          <a:xfrm>
            <a:off x="3589390" y="1714326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B6BF2CF-6CFE-42F2-A3AA-5EEA1153B114}"/>
              </a:ext>
            </a:extLst>
          </p:cNvPr>
          <p:cNvSpPr/>
          <p:nvPr/>
        </p:nvSpPr>
        <p:spPr>
          <a:xfrm>
            <a:off x="2113720" y="1728118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BD0645A-5EE8-485C-B954-D2E3716B5D76}"/>
              </a:ext>
            </a:extLst>
          </p:cNvPr>
          <p:cNvSpPr/>
          <p:nvPr/>
        </p:nvSpPr>
        <p:spPr>
          <a:xfrm>
            <a:off x="6258897" y="1741918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252112-2962-4256-A641-5715EA53F876}"/>
              </a:ext>
            </a:extLst>
          </p:cNvPr>
          <p:cNvSpPr/>
          <p:nvPr/>
        </p:nvSpPr>
        <p:spPr>
          <a:xfrm>
            <a:off x="2113720" y="3890556"/>
            <a:ext cx="4264409" cy="2462213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ex. L011 has 1 to 12 month data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and this lives in no.9 city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and other groups that live in no.9 city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then compare those groups.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sum of no9 city’s monthly loan of Jan – L011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Group’s total – one group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Groups’ mean – one group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max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min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rank within the group</a:t>
            </a:r>
          </a:p>
          <a:p>
            <a:pPr algn="ctr"/>
            <a:endParaRPr lang="en-US" altLang="ko-KR" sz="1400">
              <a:solidFill>
                <a:schemeClr val="bg1"/>
              </a:solidFill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E65191F9-79DD-4FA1-A2F6-AF12C2DD19BD}"/>
              </a:ext>
            </a:extLst>
          </p:cNvPr>
          <p:cNvSpPr/>
          <p:nvPr/>
        </p:nvSpPr>
        <p:spPr>
          <a:xfrm>
            <a:off x="2113720" y="3278437"/>
            <a:ext cx="3289553" cy="523220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Same city and same month comparison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2D7E833-DCD6-4139-942A-8F40CA84ED3B}"/>
              </a:ext>
            </a:extLst>
          </p:cNvPr>
          <p:cNvSpPr/>
          <p:nvPr/>
        </p:nvSpPr>
        <p:spPr>
          <a:xfrm>
            <a:off x="6543704" y="4419548"/>
            <a:ext cx="3289553" cy="738664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same city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same month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var_name</a:t>
            </a:r>
          </a:p>
        </p:txBody>
      </p:sp>
    </p:spTree>
    <p:extLst>
      <p:ext uri="{BB962C8B-B14F-4D97-AF65-F5344CB8AC3E}">
        <p14:creationId xmlns:p14="http://schemas.microsoft.com/office/powerpoint/2010/main" val="3329114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186A5B-B5CD-45B6-B863-A9B035AC4CBA}"/>
              </a:ext>
            </a:extLst>
          </p:cNvPr>
          <p:cNvSpPr/>
          <p:nvPr/>
        </p:nvSpPr>
        <p:spPr>
          <a:xfrm>
            <a:off x="2189290" y="654339"/>
            <a:ext cx="2949487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New features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F30BCA-CE8D-496B-8559-CB99D2186E51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803B16-DFF9-450A-8433-128FB12249FD}"/>
              </a:ext>
            </a:extLst>
          </p:cNvPr>
          <p:cNvSpPr/>
          <p:nvPr/>
        </p:nvSpPr>
        <p:spPr>
          <a:xfrm>
            <a:off x="0" y="1895807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Rgn_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D8BBD78-FA62-4432-975B-57668C86A8B7}"/>
              </a:ext>
            </a:extLst>
          </p:cNvPr>
          <p:cNvSpPr/>
          <p:nvPr/>
        </p:nvSpPr>
        <p:spPr>
          <a:xfrm>
            <a:off x="4320708" y="1128576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City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0A7C08DC-B024-4526-9E4A-B772C5E7DD6A}"/>
              </a:ext>
            </a:extLst>
          </p:cNvPr>
          <p:cNvSpPr/>
          <p:nvPr/>
        </p:nvSpPr>
        <p:spPr>
          <a:xfrm>
            <a:off x="5788961" y="1119827"/>
            <a:ext cx="493254" cy="325273"/>
          </a:xfrm>
          <a:prstGeom prst="rightArrow">
            <a:avLst>
              <a:gd name="adj1" fmla="val 50000"/>
              <a:gd name="adj2" fmla="val 8949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0FE705B5-A62E-4F4B-AF83-30EFCD3D57E1}"/>
              </a:ext>
            </a:extLst>
          </p:cNvPr>
          <p:cNvSpPr/>
          <p:nvPr/>
        </p:nvSpPr>
        <p:spPr>
          <a:xfrm>
            <a:off x="3664960" y="1100984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rgbClr val="0D12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B6BF2CF-6CFE-42F2-A3AA-5EEA1153B114}"/>
              </a:ext>
            </a:extLst>
          </p:cNvPr>
          <p:cNvSpPr/>
          <p:nvPr/>
        </p:nvSpPr>
        <p:spPr>
          <a:xfrm>
            <a:off x="2189290" y="1114776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Regions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8BD0645A-5EE8-485C-B954-D2E3716B5D76}"/>
              </a:ext>
            </a:extLst>
          </p:cNvPr>
          <p:cNvSpPr/>
          <p:nvPr/>
        </p:nvSpPr>
        <p:spPr>
          <a:xfrm>
            <a:off x="6334467" y="1128576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month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6235EF3-14EB-44FB-A7AD-4F7F6024541E}"/>
              </a:ext>
            </a:extLst>
          </p:cNvPr>
          <p:cNvSpPr/>
          <p:nvPr/>
        </p:nvSpPr>
        <p:spPr>
          <a:xfrm>
            <a:off x="1927085" y="1533465"/>
            <a:ext cx="7247143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b="1"/>
              <a:t>RGN = RA_train.copy()</a:t>
            </a:r>
          </a:p>
          <a:p>
            <a:r>
              <a:rPr lang="en-US" altLang="ko-KR" sz="1000" b="1"/>
              <a:t>RGN_df = pd.DataFrame()</a:t>
            </a:r>
          </a:p>
          <a:p>
            <a:r>
              <a:rPr lang="en-US" altLang="ko-KR" sz="1000" b="1"/>
              <a:t>RGN_df['pop_cd'] = RA_train.pop_cd</a:t>
            </a:r>
          </a:p>
          <a:p>
            <a:endParaRPr lang="en-US" altLang="ko-KR" sz="1000" b="1"/>
          </a:p>
          <a:p>
            <a:r>
              <a:rPr lang="en-US" altLang="ko-KR" sz="1000" b="1"/>
              <a:t>for var_name in RGN_list:</a:t>
            </a:r>
          </a:p>
          <a:p>
            <a:r>
              <a:rPr lang="en-US" altLang="ko-KR" sz="1000" b="1"/>
              <a:t>    G_type1 = []</a:t>
            </a:r>
          </a:p>
          <a:p>
            <a:r>
              <a:rPr lang="en-US" altLang="ko-KR" sz="1000" b="1"/>
              <a:t>    for i, j, k in itertools.product(range(1,17),range(1,13), range(0,9)):</a:t>
            </a:r>
          </a:p>
          <a:p>
            <a:r>
              <a:rPr lang="en-US" altLang="ko-KR" sz="1000" b="1"/>
              <a:t>        G_type1.append(RGN.loc[(RGN['city']==i)&amp;(RGN['month']==j),var_name].sum()-\</a:t>
            </a:r>
          </a:p>
          <a:p>
            <a:r>
              <a:rPr lang="en-US" altLang="ko-KR" sz="1000" b="1"/>
              <a:t>                          RGN.loc[(RGN['city']==i)&amp;(RGN['month']==j),var_name].iloc[k])</a:t>
            </a:r>
          </a:p>
          <a:p>
            <a:r>
              <a:rPr lang="en-US" altLang="ko-KR" sz="1000" b="1"/>
              <a:t>    RGN_df['G_type1_'+var_name] = G_type1</a:t>
            </a:r>
          </a:p>
          <a:p>
            <a:r>
              <a:rPr lang="en-US" altLang="ko-KR" sz="1000" b="1"/>
              <a:t>for var_name in RGN_list:</a:t>
            </a:r>
          </a:p>
          <a:p>
            <a:r>
              <a:rPr lang="en-US" altLang="ko-KR" sz="1000" b="1"/>
              <a:t>    G_type2 = []</a:t>
            </a:r>
          </a:p>
          <a:p>
            <a:r>
              <a:rPr lang="en-US" altLang="ko-KR" sz="1000" b="1"/>
              <a:t>    for i, j, k in itertools.product(range(1,17),range(1,13), range(0,9)):</a:t>
            </a:r>
          </a:p>
          <a:p>
            <a:r>
              <a:rPr lang="en-US" altLang="ko-KR" sz="1000" b="1"/>
              <a:t>        G_type2.append(abs(RGN.loc[(RGN['city']==i)&amp;(RGN['month']==j),var_name].mean()-\</a:t>
            </a:r>
          </a:p>
          <a:p>
            <a:r>
              <a:rPr lang="en-US" altLang="ko-KR" sz="1000" b="1"/>
              <a:t>                          RGN.loc[(RGN['city']==i)&amp;(RGN['month']==j),var_name].iloc[k]))</a:t>
            </a:r>
          </a:p>
          <a:p>
            <a:r>
              <a:rPr lang="en-US" altLang="ko-KR" sz="1000" b="1"/>
              <a:t>    RGN_df['G_type2_'+var_name] = G_type2</a:t>
            </a:r>
          </a:p>
          <a:p>
            <a:r>
              <a:rPr lang="en-US" altLang="ko-KR" sz="1000" b="1"/>
              <a:t>for var_name in RGN_list:</a:t>
            </a:r>
          </a:p>
          <a:p>
            <a:r>
              <a:rPr lang="en-US" altLang="ko-KR" sz="1000" b="1"/>
              <a:t>    G_type3 = []</a:t>
            </a:r>
          </a:p>
          <a:p>
            <a:r>
              <a:rPr lang="en-US" altLang="ko-KR" sz="1000" b="1"/>
              <a:t>    for i, j, k in itertools.product(range(1,17),range(1,13), range(0,9)):</a:t>
            </a:r>
          </a:p>
          <a:p>
            <a:r>
              <a:rPr lang="en-US" altLang="ko-KR" sz="1000" b="1"/>
              <a:t>        G_type3.append(abs(RGN.loc[(RGN['city']==i)&amp;(RGN['month']==j),var_name].max()-\</a:t>
            </a:r>
          </a:p>
          <a:p>
            <a:r>
              <a:rPr lang="en-US" altLang="ko-KR" sz="1000" b="1"/>
              <a:t>                          RGN.loc[(RGN['city']==i)&amp;(RGN['month']==j),var_name].iloc[k]))</a:t>
            </a:r>
          </a:p>
          <a:p>
            <a:r>
              <a:rPr lang="en-US" altLang="ko-KR" sz="1000" b="1"/>
              <a:t>    RGN_df['G_type3_'+var_name] = G_type3</a:t>
            </a:r>
          </a:p>
          <a:p>
            <a:r>
              <a:rPr lang="en-US" altLang="ko-KR" sz="1000" b="1"/>
              <a:t>for var_name in RGN_list:</a:t>
            </a:r>
          </a:p>
          <a:p>
            <a:r>
              <a:rPr lang="en-US" altLang="ko-KR" sz="1000" b="1"/>
              <a:t>    G_type4 = []</a:t>
            </a:r>
          </a:p>
          <a:p>
            <a:r>
              <a:rPr lang="en-US" altLang="ko-KR" sz="1000" b="1"/>
              <a:t>    for i, j, k in itertools.product(range(1,17),range(1,13), range(0,9)):</a:t>
            </a:r>
          </a:p>
          <a:p>
            <a:r>
              <a:rPr lang="en-US" altLang="ko-KR" sz="1000" b="1"/>
              <a:t>        G_type4.append(abs(RGN.loc[(RGN['city']==i)&amp;(RGN['month']==j),var_name].min()-\</a:t>
            </a:r>
          </a:p>
          <a:p>
            <a:r>
              <a:rPr lang="en-US" altLang="ko-KR" sz="1000" b="1"/>
              <a:t>                          RGN.loc[(RGN['city']==i)&amp;(RGN['month']==j),var_name].iloc[k]))</a:t>
            </a:r>
          </a:p>
          <a:p>
            <a:r>
              <a:rPr lang="en-US" altLang="ko-KR" sz="1000" b="1"/>
              <a:t>    RGN_df['G_type4_'+var_name] = G_type4</a:t>
            </a:r>
          </a:p>
          <a:p>
            <a:r>
              <a:rPr lang="en-US" altLang="ko-KR" sz="1000" b="1"/>
              <a:t>for var_name in RGN_list:</a:t>
            </a:r>
          </a:p>
          <a:p>
            <a:r>
              <a:rPr lang="en-US" altLang="ko-KR" sz="1000" b="1"/>
              <a:t>    G_type5 = []</a:t>
            </a:r>
          </a:p>
          <a:p>
            <a:r>
              <a:rPr lang="en-US" altLang="ko-KR" sz="1000" b="1"/>
              <a:t>    for i, j, k in itertools.product(range(1,17),range(1,13), range(0,9)):</a:t>
            </a:r>
          </a:p>
          <a:p>
            <a:r>
              <a:rPr lang="en-US" altLang="ko-KR" sz="1000" b="1"/>
              <a:t>        G_type5.append(RGN.loc[(RGN['city']==i)&amp;(RGN['month']==j),var_name].rank(ascending=False).tolist()[k])</a:t>
            </a:r>
          </a:p>
          <a:p>
            <a:r>
              <a:rPr lang="en-US" altLang="ko-KR" sz="1000" b="1"/>
              <a:t>    RGN_df['G_type5_'+var_name] = G_type5</a:t>
            </a:r>
            <a:endParaRPr lang="ko-KR" altLang="en-US" sz="1000" b="1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83D7524-457A-416D-A359-B5901F3F9CE0}"/>
              </a:ext>
            </a:extLst>
          </p:cNvPr>
          <p:cNvSpPr/>
          <p:nvPr/>
        </p:nvSpPr>
        <p:spPr>
          <a:xfrm>
            <a:off x="2072908" y="2471138"/>
            <a:ext cx="4131409" cy="195332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9AA30DF-8DA8-4AC6-93F9-D974CBEC5871}"/>
              </a:ext>
            </a:extLst>
          </p:cNvPr>
          <p:cNvSpPr/>
          <p:nvPr/>
        </p:nvSpPr>
        <p:spPr>
          <a:xfrm>
            <a:off x="4669414" y="2163177"/>
            <a:ext cx="6522540" cy="276999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Using itertools.product creating nested lists of city, month, and  agegroups(10-90)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32DE7DA-841E-40BD-BFCA-E6C205822B63}"/>
              </a:ext>
            </a:extLst>
          </p:cNvPr>
          <p:cNvSpPr/>
          <p:nvPr/>
        </p:nvSpPr>
        <p:spPr>
          <a:xfrm>
            <a:off x="7563755" y="2668190"/>
            <a:ext cx="2908924" cy="276999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(Group’s sum) – (each month’s value)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1AB9FAC-ADCA-4F3C-ADE0-44CBE0559244}"/>
              </a:ext>
            </a:extLst>
          </p:cNvPr>
          <p:cNvSpPr/>
          <p:nvPr/>
        </p:nvSpPr>
        <p:spPr>
          <a:xfrm>
            <a:off x="2335121" y="2665112"/>
            <a:ext cx="5228634" cy="3014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97DD541-8432-411A-A4CD-FA4178E7AA0E}"/>
              </a:ext>
            </a:extLst>
          </p:cNvPr>
          <p:cNvSpPr/>
          <p:nvPr/>
        </p:nvSpPr>
        <p:spPr>
          <a:xfrm>
            <a:off x="7722454" y="3602145"/>
            <a:ext cx="3023636" cy="276999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(Group’s mean) – (each month’s value)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05962EC-B460-4A8B-97E9-FAEF6C576582}"/>
              </a:ext>
            </a:extLst>
          </p:cNvPr>
          <p:cNvSpPr/>
          <p:nvPr/>
        </p:nvSpPr>
        <p:spPr>
          <a:xfrm>
            <a:off x="2335121" y="3589897"/>
            <a:ext cx="5387332" cy="3014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0FD0E18-92D4-4C9A-9ECA-DF722A6AB05C}"/>
              </a:ext>
            </a:extLst>
          </p:cNvPr>
          <p:cNvSpPr/>
          <p:nvPr/>
        </p:nvSpPr>
        <p:spPr>
          <a:xfrm>
            <a:off x="7836340" y="4508114"/>
            <a:ext cx="2908924" cy="276999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(Group’s max) – (each month’s value)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6F3F74C-B098-476D-B510-BD48CA4EFECC}"/>
              </a:ext>
            </a:extLst>
          </p:cNvPr>
          <p:cNvSpPr/>
          <p:nvPr/>
        </p:nvSpPr>
        <p:spPr>
          <a:xfrm>
            <a:off x="2335121" y="4495866"/>
            <a:ext cx="5297474" cy="3014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F139F87-D92B-41CB-A077-5CAB355D170D}"/>
              </a:ext>
            </a:extLst>
          </p:cNvPr>
          <p:cNvSpPr/>
          <p:nvPr/>
        </p:nvSpPr>
        <p:spPr>
          <a:xfrm>
            <a:off x="7836340" y="5404913"/>
            <a:ext cx="2908924" cy="276999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(Group’s min) – (each month’s value)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4AC0E63-97F8-448D-9D0B-2C2AA14E4EC5}"/>
              </a:ext>
            </a:extLst>
          </p:cNvPr>
          <p:cNvSpPr/>
          <p:nvPr/>
        </p:nvSpPr>
        <p:spPr>
          <a:xfrm>
            <a:off x="2335121" y="5401835"/>
            <a:ext cx="5297474" cy="301496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CB526A1-716B-4C85-AD1C-534BA555E220}"/>
              </a:ext>
            </a:extLst>
          </p:cNvPr>
          <p:cNvSpPr/>
          <p:nvPr/>
        </p:nvSpPr>
        <p:spPr>
          <a:xfrm>
            <a:off x="8862403" y="6160928"/>
            <a:ext cx="3220552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rank within the group</a:t>
            </a:r>
          </a:p>
          <a:p>
            <a:r>
              <a:rPr lang="en-US" altLang="ko-KR" sz="1200" b="1">
                <a:solidFill>
                  <a:schemeClr val="bg1"/>
                </a:solidFill>
              </a:rPr>
              <a:t>rank() returns float so need to make a list of it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8FB8B3D-D16C-40DA-90B2-138F6368517F}"/>
              </a:ext>
            </a:extLst>
          </p:cNvPr>
          <p:cNvSpPr/>
          <p:nvPr/>
        </p:nvSpPr>
        <p:spPr>
          <a:xfrm>
            <a:off x="2335120" y="6315157"/>
            <a:ext cx="6514155" cy="1953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474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8677179-F2F4-43DF-AFDD-46ECFB3C5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66" y="682297"/>
            <a:ext cx="4966136" cy="462273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0F10DBA-4AE2-4531-9F46-AFF6D625F98F}"/>
              </a:ext>
            </a:extLst>
          </p:cNvPr>
          <p:cNvSpPr/>
          <p:nvPr/>
        </p:nvSpPr>
        <p:spPr>
          <a:xfrm>
            <a:off x="-50940" y="-3204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/>
              <a:t>RA_train = RA_train.sort_values(by=['city','month'])</a:t>
            </a:r>
          </a:p>
          <a:p>
            <a:r>
              <a:rPr lang="ko-KR" altLang="en-US"/>
              <a:t>RA_train.head(30)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25693B-A03B-40B9-A169-1B812E1BC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026" y="0"/>
            <a:ext cx="2905125" cy="5419725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F93347C6-B7B0-4686-97BE-14FF93C67DD2}"/>
              </a:ext>
            </a:extLst>
          </p:cNvPr>
          <p:cNvSpPr/>
          <p:nvPr/>
        </p:nvSpPr>
        <p:spPr>
          <a:xfrm>
            <a:off x="8061098" y="682297"/>
            <a:ext cx="3289553" cy="738664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Same city and same month become</a:t>
            </a:r>
            <a:r>
              <a:rPr lang="ko-KR" altLang="en-US" sz="1400">
                <a:solidFill>
                  <a:schemeClr val="bg1"/>
                </a:solidFill>
              </a:rPr>
              <a:t> </a:t>
            </a:r>
            <a:r>
              <a:rPr lang="en-US" altLang="ko-KR" sz="1400">
                <a:solidFill>
                  <a:schemeClr val="bg1"/>
                </a:solidFill>
              </a:rPr>
              <a:t>A</a:t>
            </a:r>
            <a:r>
              <a:rPr lang="ko-KR" altLang="en-US" sz="1400">
                <a:solidFill>
                  <a:schemeClr val="bg1"/>
                </a:solidFill>
              </a:rPr>
              <a:t> </a:t>
            </a:r>
            <a:r>
              <a:rPr lang="en-US" altLang="ko-KR" sz="1400">
                <a:solidFill>
                  <a:schemeClr val="bg1"/>
                </a:solidFill>
              </a:rPr>
              <a:t>Group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comparison within group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47A9618-D02D-402F-BB64-3F2E373C568D}"/>
              </a:ext>
            </a:extLst>
          </p:cNvPr>
          <p:cNvSpPr/>
          <p:nvPr/>
        </p:nvSpPr>
        <p:spPr>
          <a:xfrm>
            <a:off x="1887009" y="5914093"/>
            <a:ext cx="3289553" cy="523220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loop results: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city=1, month=1 value x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836A87-DC41-4E5E-96CC-7ABA4DEC17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1914" y="3937210"/>
            <a:ext cx="4535700" cy="205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843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D836A87-DC41-4E5E-96CC-7ABA4DEC1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5" y="906842"/>
            <a:ext cx="9061826" cy="409590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C152EDD3-857F-45E8-B215-FBE9C2B4A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73" y="906842"/>
            <a:ext cx="7843945" cy="4602229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B47A9618-D02D-402F-BB64-3F2E373C568D}"/>
              </a:ext>
            </a:extLst>
          </p:cNvPr>
          <p:cNvSpPr/>
          <p:nvPr/>
        </p:nvSpPr>
        <p:spPr>
          <a:xfrm>
            <a:off x="5468765" y="1884930"/>
            <a:ext cx="3289553" cy="523220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loop results: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city=1, month=1 value x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864235-1D9E-4EC4-B21C-36277E58A0E8}"/>
              </a:ext>
            </a:extLst>
          </p:cNvPr>
          <p:cNvSpPr/>
          <p:nvPr/>
        </p:nvSpPr>
        <p:spPr>
          <a:xfrm>
            <a:off x="1381674" y="5509071"/>
            <a:ext cx="3289553" cy="523220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Problem is index</a:t>
            </a:r>
          </a:p>
          <a:p>
            <a:pPr algn="ctr"/>
            <a:r>
              <a:rPr lang="en-US" altLang="ko-KR" sz="1400">
                <a:solidFill>
                  <a:schemeClr val="bg1"/>
                </a:solidFill>
              </a:rPr>
              <a:t>have to put in correct location of DF</a:t>
            </a:r>
          </a:p>
        </p:txBody>
      </p:sp>
    </p:spTree>
    <p:extLst>
      <p:ext uri="{BB962C8B-B14F-4D97-AF65-F5344CB8AC3E}">
        <p14:creationId xmlns:p14="http://schemas.microsoft.com/office/powerpoint/2010/main" val="26650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1970398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Rgn_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C3AA3C-7AEF-4551-BDB0-05C423531C9B}"/>
              </a:ext>
            </a:extLst>
          </p:cNvPr>
          <p:cNvSpPr/>
          <p:nvPr/>
        </p:nvSpPr>
        <p:spPr>
          <a:xfrm>
            <a:off x="2112417" y="654339"/>
            <a:ext cx="9886834" cy="461665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Default Param(LGB) &amp; Results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96407-5B26-494C-B136-3095B35CA094}"/>
              </a:ext>
            </a:extLst>
          </p:cNvPr>
          <p:cNvSpPr/>
          <p:nvPr/>
        </p:nvSpPr>
        <p:spPr>
          <a:xfrm>
            <a:off x="1849224" y="1314920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Default RA_Rgn_Model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4C5EE-63B5-4C33-84C0-3DB4225B12A7}"/>
              </a:ext>
            </a:extLst>
          </p:cNvPr>
          <p:cNvSpPr/>
          <p:nvPr/>
        </p:nvSpPr>
        <p:spPr>
          <a:xfrm>
            <a:off x="7313230" y="1314920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Default AS_Rgn_Model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A00A968-FAC9-4A95-8BF7-8F2ABEC0B6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115" y="1622697"/>
            <a:ext cx="4610317" cy="522455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4A04C6-13E8-405A-BFEA-357878EBB0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745" y="1663976"/>
            <a:ext cx="4536734" cy="519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773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3036607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Rgn_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73252-1303-4EAD-85DA-481585961C60}"/>
              </a:ext>
            </a:extLst>
          </p:cNvPr>
          <p:cNvSpPr/>
          <p:nvPr/>
        </p:nvSpPr>
        <p:spPr>
          <a:xfrm>
            <a:off x="0" y="1845473"/>
            <a:ext cx="1622513" cy="1015663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PARAMETER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96407-5B26-494C-B136-3095B35CA094}"/>
              </a:ext>
            </a:extLst>
          </p:cNvPr>
          <p:cNvSpPr/>
          <p:nvPr/>
        </p:nvSpPr>
        <p:spPr>
          <a:xfrm>
            <a:off x="1849224" y="826020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RA_Rgn_Model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4C5EE-63B5-4C33-84C0-3DB4225B12A7}"/>
              </a:ext>
            </a:extLst>
          </p:cNvPr>
          <p:cNvSpPr/>
          <p:nvPr/>
        </p:nvSpPr>
        <p:spPr>
          <a:xfrm>
            <a:off x="7313230" y="821134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AS_Rgn_Model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7640A71-F4B2-439D-9E29-D7C8D3948C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551" y="1193435"/>
            <a:ext cx="5004087" cy="566456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80680C4-0E95-408E-A800-D8FF20594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4676" y="1128911"/>
            <a:ext cx="5050437" cy="572908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3F95629-5D07-42BB-9783-1458088CDB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r="55579" b="89401"/>
          <a:stretch/>
        </p:blipFill>
        <p:spPr>
          <a:xfrm>
            <a:off x="4451088" y="1193435"/>
            <a:ext cx="2047954" cy="55372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24174981-B895-4F7E-AA0A-F9050AC0BFB5}"/>
              </a:ext>
            </a:extLst>
          </p:cNvPr>
          <p:cNvSpPr/>
          <p:nvPr/>
        </p:nvSpPr>
        <p:spPr>
          <a:xfrm>
            <a:off x="5431960" y="2353304"/>
            <a:ext cx="127867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chemeClr val="bg1"/>
                </a:solidFill>
              </a:rPr>
              <a:t>0.02 boost from Bayesian Optimization method.</a:t>
            </a:r>
            <a:endParaRPr lang="en-US" altLang="ko-KR" sz="900">
              <a:solidFill>
                <a:schemeClr val="bg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BAF7D81-7061-4201-B26C-585C1BFAEBB4}"/>
              </a:ext>
            </a:extLst>
          </p:cNvPr>
          <p:cNvSpPr/>
          <p:nvPr/>
        </p:nvSpPr>
        <p:spPr>
          <a:xfrm>
            <a:off x="5043955" y="1744747"/>
            <a:ext cx="1455087" cy="230832"/>
          </a:xfrm>
          <a:prstGeom prst="rect">
            <a:avLst/>
          </a:prstGeom>
          <a:solidFill>
            <a:srgbClr val="FFF26B"/>
          </a:solidFill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chemeClr val="bg1"/>
                </a:solidFill>
                <a:highlight>
                  <a:srgbClr val="0D122C"/>
                </a:highlight>
              </a:rPr>
              <a:t>Default param model</a:t>
            </a:r>
            <a:endParaRPr lang="en-US" altLang="ko-KR" sz="9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9D01E1D-E322-44B6-AE54-BFB055FE1CB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r="56162" b="91007"/>
          <a:stretch/>
        </p:blipFill>
        <p:spPr>
          <a:xfrm>
            <a:off x="9491032" y="1157809"/>
            <a:ext cx="1988834" cy="46710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1FBAC734-EC92-4C5D-95B5-D754BE9BE29B}"/>
              </a:ext>
            </a:extLst>
          </p:cNvPr>
          <p:cNvSpPr/>
          <p:nvPr/>
        </p:nvSpPr>
        <p:spPr>
          <a:xfrm>
            <a:off x="10048042" y="1628331"/>
            <a:ext cx="1455087" cy="230832"/>
          </a:xfrm>
          <a:prstGeom prst="rect">
            <a:avLst/>
          </a:prstGeom>
          <a:solidFill>
            <a:srgbClr val="FFF26B"/>
          </a:solidFill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chemeClr val="bg1"/>
                </a:solidFill>
                <a:highlight>
                  <a:srgbClr val="0D122C"/>
                </a:highlight>
              </a:rPr>
              <a:t>Default param model</a:t>
            </a:r>
            <a:endParaRPr lang="en-US" altLang="ko-KR" sz="9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CD721B-95CD-49D6-8677-442024874768}"/>
              </a:ext>
            </a:extLst>
          </p:cNvPr>
          <p:cNvSpPr/>
          <p:nvPr/>
        </p:nvSpPr>
        <p:spPr>
          <a:xfrm>
            <a:off x="10840527" y="2356505"/>
            <a:ext cx="127867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chemeClr val="bg1"/>
                </a:solidFill>
              </a:rPr>
              <a:t>0.8 boost from Bayesian Optimization method.</a:t>
            </a:r>
            <a:endParaRPr lang="en-US" altLang="ko-KR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0992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3036607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Rgn_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73252-1303-4EAD-85DA-481585961C60}"/>
              </a:ext>
            </a:extLst>
          </p:cNvPr>
          <p:cNvSpPr/>
          <p:nvPr/>
        </p:nvSpPr>
        <p:spPr>
          <a:xfrm>
            <a:off x="0" y="1845473"/>
            <a:ext cx="1622513" cy="1015663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PARAMETER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96407-5B26-494C-B136-3095B35CA094}"/>
              </a:ext>
            </a:extLst>
          </p:cNvPr>
          <p:cNvSpPr/>
          <p:nvPr/>
        </p:nvSpPr>
        <p:spPr>
          <a:xfrm>
            <a:off x="1849224" y="826020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RA_Rgn_Model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4C5EE-63B5-4C33-84C0-3DB4225B12A7}"/>
              </a:ext>
            </a:extLst>
          </p:cNvPr>
          <p:cNvSpPr/>
          <p:nvPr/>
        </p:nvSpPr>
        <p:spPr>
          <a:xfrm>
            <a:off x="7313230" y="826020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AS_Rgn_Model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56CEBF0-FE84-410E-8CC1-DFFFB7935C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62677" y="2418802"/>
            <a:ext cx="5577976" cy="30079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4456953-A25D-40BB-814E-89EBB8E597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358845" y="2451743"/>
            <a:ext cx="5724204" cy="308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04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223065" y="656743"/>
            <a:ext cx="28956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City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en-US" altLang="ko-KR" sz="2000">
                <a:solidFill>
                  <a:schemeClr val="bg1"/>
                </a:solidFill>
              </a:rPr>
              <a:t>countplot</a:t>
            </a:r>
            <a:endParaRPr lang="ko-KR" altLang="en-US" sz="200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4996CBC-15DA-4A5A-8DF3-46DFDD8BE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65" y="1263373"/>
            <a:ext cx="78295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2195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3463C4-8597-42F8-B551-13B6B57C3BB0}"/>
              </a:ext>
            </a:extLst>
          </p:cNvPr>
          <p:cNvSpPr/>
          <p:nvPr/>
        </p:nvSpPr>
        <p:spPr>
          <a:xfrm>
            <a:off x="0" y="1895807"/>
            <a:ext cx="12200790" cy="2646878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3800">
                <a:solidFill>
                  <a:schemeClr val="bg1"/>
                </a:solidFill>
              </a:rPr>
              <a:t>Type</a:t>
            </a:r>
            <a:r>
              <a:rPr lang="en-US" altLang="ko-KR" sz="16600">
                <a:solidFill>
                  <a:schemeClr val="bg1"/>
                </a:solidFill>
              </a:rPr>
              <a:t>_MODEL</a:t>
            </a:r>
          </a:p>
        </p:txBody>
      </p:sp>
    </p:spTree>
    <p:extLst>
      <p:ext uri="{BB962C8B-B14F-4D97-AF65-F5344CB8AC3E}">
        <p14:creationId xmlns:p14="http://schemas.microsoft.com/office/powerpoint/2010/main" val="3702230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186A5B-B5CD-45B6-B863-A9B035AC4CBA}"/>
              </a:ext>
            </a:extLst>
          </p:cNvPr>
          <p:cNvSpPr/>
          <p:nvPr/>
        </p:nvSpPr>
        <p:spPr>
          <a:xfrm>
            <a:off x="1946807" y="650955"/>
            <a:ext cx="2949487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New features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F30BCA-CE8D-496B-8559-CB99D2186E51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803B16-DFF9-450A-8433-128FB12249FD}"/>
              </a:ext>
            </a:extLst>
          </p:cNvPr>
          <p:cNvSpPr/>
          <p:nvPr/>
        </p:nvSpPr>
        <p:spPr>
          <a:xfrm>
            <a:off x="0" y="1895807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Type_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DBFC80E-AB4B-43B7-8E84-8CBE69729012}"/>
              </a:ext>
            </a:extLst>
          </p:cNvPr>
          <p:cNvSpPr/>
          <p:nvPr/>
        </p:nvSpPr>
        <p:spPr>
          <a:xfrm>
            <a:off x="1946807" y="2037544"/>
            <a:ext cx="1416001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Types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4B8FCCB6-0329-4EF2-92F2-0433766CABDC}"/>
              </a:ext>
            </a:extLst>
          </p:cNvPr>
          <p:cNvSpPr/>
          <p:nvPr/>
        </p:nvSpPr>
        <p:spPr>
          <a:xfrm>
            <a:off x="4104351" y="2009952"/>
            <a:ext cx="2523160" cy="307777"/>
          </a:xfrm>
          <a:prstGeom prst="rect">
            <a:avLst/>
          </a:prstGeom>
          <a:solidFill>
            <a:srgbClr val="00743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400">
                <a:solidFill>
                  <a:schemeClr val="bg1"/>
                </a:solidFill>
              </a:rPr>
              <a:t>credit_card || loan</a:t>
            </a:r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BA97FEC9-A52D-4DE3-A0B1-8722DB2704CB}"/>
              </a:ext>
            </a:extLst>
          </p:cNvPr>
          <p:cNvSpPr/>
          <p:nvPr/>
        </p:nvSpPr>
        <p:spPr>
          <a:xfrm>
            <a:off x="3422477" y="2009952"/>
            <a:ext cx="622205" cy="325273"/>
          </a:xfrm>
          <a:prstGeom prst="rightArrow">
            <a:avLst>
              <a:gd name="adj1" fmla="val 50000"/>
              <a:gd name="adj2" fmla="val 75556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5DD337-0AAA-4007-BF1B-9FC43CF059DD}"/>
              </a:ext>
            </a:extLst>
          </p:cNvPr>
          <p:cNvSpPr/>
          <p:nvPr/>
        </p:nvSpPr>
        <p:spPr>
          <a:xfrm>
            <a:off x="1946806" y="2406676"/>
            <a:ext cx="10121763" cy="2218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1400" b="1"/>
              <a:t>G_Loan = ['monthly_card_spend', 'monthly_lc', 'monthly_loan', 'monthly_bk_loan’,\</a:t>
            </a:r>
          </a:p>
          <a:p>
            <a:pPr>
              <a:lnSpc>
                <a:spcPct val="125000"/>
              </a:lnSpc>
            </a:pPr>
            <a:r>
              <a:rPr lang="en-US" altLang="ko-KR" sz="1400" b="1"/>
              <a:t>		</a:t>
            </a:r>
            <a:r>
              <a:rPr lang="ko-KR" altLang="en-US" sz="1400" b="1"/>
              <a:t>'monthly_cd_loan', 'monthly_installments_loan', 'monthly_insurance_loan', \</a:t>
            </a:r>
          </a:p>
          <a:p>
            <a:pPr>
              <a:lnSpc>
                <a:spcPct val="125000"/>
              </a:lnSpc>
            </a:pPr>
            <a:r>
              <a:rPr lang="en-US" altLang="ko-KR" sz="1400" b="1"/>
              <a:t>		</a:t>
            </a:r>
            <a:r>
              <a:rPr lang="ko-KR" altLang="en-US" sz="1400" b="1"/>
              <a:t>'monthly_sbk_loan', 'loan_commitment',   'inst_rep_loanb', 'ls_rep_loanb']</a:t>
            </a:r>
          </a:p>
          <a:p>
            <a:pPr>
              <a:lnSpc>
                <a:spcPct val="125000"/>
              </a:lnSpc>
            </a:pPr>
            <a:r>
              <a:rPr lang="ko-KR" altLang="en-US" sz="1400" b="1"/>
              <a:t>G_Credit = ['credit_loan', 'mortgage_loan',  'credit_card_payment’, </a:t>
            </a:r>
            <a:r>
              <a:rPr lang="en-US" altLang="ko-KR" sz="1400" b="1"/>
              <a:t>				 	</a:t>
            </a:r>
            <a:r>
              <a:rPr lang="ko-KR" altLang="en-US" sz="1400" b="1"/>
              <a:t>'credit_card_installments_payment']</a:t>
            </a:r>
          </a:p>
          <a:p>
            <a:pPr>
              <a:lnSpc>
                <a:spcPct val="125000"/>
              </a:lnSpc>
            </a:pPr>
            <a:endParaRPr lang="ko-KR" altLang="en-US" sz="1400" b="1"/>
          </a:p>
          <a:p>
            <a:pPr>
              <a:lnSpc>
                <a:spcPct val="125000"/>
              </a:lnSpc>
            </a:pPr>
            <a:r>
              <a:rPr lang="ko-KR" altLang="en-US" sz="1400" b="1"/>
              <a:t>DF['G_Credit'] = DF[G_Credit].sum(axis=1)</a:t>
            </a:r>
          </a:p>
          <a:p>
            <a:pPr>
              <a:lnSpc>
                <a:spcPct val="125000"/>
              </a:lnSpc>
            </a:pPr>
            <a:r>
              <a:rPr lang="ko-KR" altLang="en-US" sz="1400" b="1"/>
              <a:t>DF['G_Loan'] = DF[G_Loan].sum(axis=1)</a:t>
            </a:r>
          </a:p>
        </p:txBody>
      </p:sp>
    </p:spTree>
    <p:extLst>
      <p:ext uri="{BB962C8B-B14F-4D97-AF65-F5344CB8AC3E}">
        <p14:creationId xmlns:p14="http://schemas.microsoft.com/office/powerpoint/2010/main" val="54171734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1970398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Type_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C3AA3C-7AEF-4551-BDB0-05C423531C9B}"/>
              </a:ext>
            </a:extLst>
          </p:cNvPr>
          <p:cNvSpPr/>
          <p:nvPr/>
        </p:nvSpPr>
        <p:spPr>
          <a:xfrm>
            <a:off x="2112417" y="654339"/>
            <a:ext cx="9886834" cy="461665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Default Param(LGB) &amp; Results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96407-5B26-494C-B136-3095B35CA094}"/>
              </a:ext>
            </a:extLst>
          </p:cNvPr>
          <p:cNvSpPr/>
          <p:nvPr/>
        </p:nvSpPr>
        <p:spPr>
          <a:xfrm>
            <a:off x="1849224" y="1314920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Default RA_Type_Model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4C5EE-63B5-4C33-84C0-3DB4225B12A7}"/>
              </a:ext>
            </a:extLst>
          </p:cNvPr>
          <p:cNvSpPr/>
          <p:nvPr/>
        </p:nvSpPr>
        <p:spPr>
          <a:xfrm>
            <a:off x="7313230" y="1314920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Default AS_Type_Model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8F7AAF-D2A6-47A9-804C-3D2A9D86D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160" y="1670002"/>
            <a:ext cx="4706376" cy="51879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6F23E5E-589B-4264-B685-406F29CC2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818" y="1640845"/>
            <a:ext cx="4865918" cy="521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856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3036607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Rgn_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73252-1303-4EAD-85DA-481585961C60}"/>
              </a:ext>
            </a:extLst>
          </p:cNvPr>
          <p:cNvSpPr/>
          <p:nvPr/>
        </p:nvSpPr>
        <p:spPr>
          <a:xfrm>
            <a:off x="0" y="1845473"/>
            <a:ext cx="1622513" cy="1015663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PARAMETER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96407-5B26-494C-B136-3095B35CA094}"/>
              </a:ext>
            </a:extLst>
          </p:cNvPr>
          <p:cNvSpPr/>
          <p:nvPr/>
        </p:nvSpPr>
        <p:spPr>
          <a:xfrm>
            <a:off x="1849224" y="826020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RA_Type_Model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4C5EE-63B5-4C33-84C0-3DB4225B12A7}"/>
              </a:ext>
            </a:extLst>
          </p:cNvPr>
          <p:cNvSpPr/>
          <p:nvPr/>
        </p:nvSpPr>
        <p:spPr>
          <a:xfrm>
            <a:off x="7313230" y="821134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AS_Type_Model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58133F15-2950-446C-8797-366601D2D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5159" y="1305476"/>
            <a:ext cx="5037061" cy="555252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5FCD721B-95CD-49D6-8677-442024874768}"/>
              </a:ext>
            </a:extLst>
          </p:cNvPr>
          <p:cNvSpPr/>
          <p:nvPr/>
        </p:nvSpPr>
        <p:spPr>
          <a:xfrm>
            <a:off x="4667285" y="1473493"/>
            <a:ext cx="1278678" cy="5078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chemeClr val="bg1"/>
                </a:solidFill>
              </a:rPr>
              <a:t>Exactly same since default param was founded as best</a:t>
            </a:r>
            <a:endParaRPr lang="en-US" altLang="ko-KR" sz="90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BA45829-D58F-4FFD-8DE6-F4F0D65E8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589" y="1438587"/>
            <a:ext cx="5032954" cy="5419413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2A9F892B-B527-4E5D-BBA4-B95810DDA8AD}"/>
              </a:ext>
            </a:extLst>
          </p:cNvPr>
          <p:cNvSpPr/>
          <p:nvPr/>
        </p:nvSpPr>
        <p:spPr>
          <a:xfrm>
            <a:off x="10024779" y="1745671"/>
            <a:ext cx="1455087" cy="230832"/>
          </a:xfrm>
          <a:prstGeom prst="rect">
            <a:avLst/>
          </a:prstGeom>
          <a:solidFill>
            <a:srgbClr val="FFF26B"/>
          </a:solidFill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chemeClr val="bg1"/>
                </a:solidFill>
                <a:highlight>
                  <a:srgbClr val="0D122C"/>
                </a:highlight>
              </a:rPr>
              <a:t>Default param model</a:t>
            </a:r>
            <a:endParaRPr lang="en-US" altLang="ko-KR" sz="9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9A82A2A-802A-4CE2-AEB8-59D01E53947C}"/>
              </a:ext>
            </a:extLst>
          </p:cNvPr>
          <p:cNvSpPr/>
          <p:nvPr/>
        </p:nvSpPr>
        <p:spPr>
          <a:xfrm>
            <a:off x="10840527" y="2356505"/>
            <a:ext cx="127867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chemeClr val="bg1"/>
                </a:solidFill>
              </a:rPr>
              <a:t>3.67 boost from Bayesian Optimization method.</a:t>
            </a:r>
            <a:endParaRPr lang="en-US" altLang="ko-KR" sz="900">
              <a:solidFill>
                <a:schemeClr val="bg1"/>
              </a:solidFill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48E98F9-FB2B-4732-9430-2995A977143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r="50159" b="89155"/>
          <a:stretch/>
        </p:blipFill>
        <p:spPr>
          <a:xfrm>
            <a:off x="9405066" y="1190590"/>
            <a:ext cx="2425214" cy="56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1288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3036607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Rgn_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73252-1303-4EAD-85DA-481585961C60}"/>
              </a:ext>
            </a:extLst>
          </p:cNvPr>
          <p:cNvSpPr/>
          <p:nvPr/>
        </p:nvSpPr>
        <p:spPr>
          <a:xfrm>
            <a:off x="0" y="1845473"/>
            <a:ext cx="1622513" cy="1015663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PARAMETER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DEDF03-A183-4C31-A28E-DD32A0959B81}"/>
              </a:ext>
            </a:extLst>
          </p:cNvPr>
          <p:cNvSpPr/>
          <p:nvPr/>
        </p:nvSpPr>
        <p:spPr>
          <a:xfrm>
            <a:off x="1849224" y="826020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RA_Type_Model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D1FD70-8076-4C95-BB64-BE00D34F6EA3}"/>
              </a:ext>
            </a:extLst>
          </p:cNvPr>
          <p:cNvSpPr/>
          <p:nvPr/>
        </p:nvSpPr>
        <p:spPr>
          <a:xfrm>
            <a:off x="7313230" y="821134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AS_Type_Model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2CB12C-1740-469D-9E32-D7278F92A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21743" y="2481282"/>
            <a:ext cx="5695830" cy="305760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61C9C4D-8F90-4491-9CCF-BD7CC0D6A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090634" y="2435242"/>
            <a:ext cx="5729089" cy="3116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88590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3463C4-8597-42F8-B551-13B6B57C3BB0}"/>
              </a:ext>
            </a:extLst>
          </p:cNvPr>
          <p:cNvSpPr/>
          <p:nvPr/>
        </p:nvSpPr>
        <p:spPr>
          <a:xfrm>
            <a:off x="0" y="1056978"/>
            <a:ext cx="12200790" cy="3447098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3800">
                <a:solidFill>
                  <a:schemeClr val="bg1"/>
                </a:solidFill>
              </a:rPr>
              <a:t>Basic RnD1</a:t>
            </a:r>
          </a:p>
          <a:p>
            <a:pPr algn="ctr"/>
            <a:r>
              <a:rPr lang="en-US" altLang="ko-KR" sz="8000">
                <a:solidFill>
                  <a:schemeClr val="bg1"/>
                </a:solidFill>
              </a:rPr>
              <a:t>-ratios and diffs-</a:t>
            </a:r>
            <a:endParaRPr lang="en-US" altLang="ko-KR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8906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186A5B-B5CD-45B6-B863-A9B035AC4CBA}"/>
              </a:ext>
            </a:extLst>
          </p:cNvPr>
          <p:cNvSpPr/>
          <p:nvPr/>
        </p:nvSpPr>
        <p:spPr>
          <a:xfrm>
            <a:off x="1946807" y="650955"/>
            <a:ext cx="2949487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New features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F30BCA-CE8D-496B-8559-CB99D2186E51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803B16-DFF9-450A-8433-128FB12249FD}"/>
              </a:ext>
            </a:extLst>
          </p:cNvPr>
          <p:cNvSpPr/>
          <p:nvPr/>
        </p:nvSpPr>
        <p:spPr>
          <a:xfrm>
            <a:off x="0" y="1895807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RnD_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EC869D-3D13-4B71-A1A4-E20053DF8770}"/>
              </a:ext>
            </a:extLst>
          </p:cNvPr>
          <p:cNvSpPr/>
          <p:nvPr/>
        </p:nvSpPr>
        <p:spPr>
          <a:xfrm>
            <a:off x="1870964" y="1507226"/>
            <a:ext cx="680449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/>
              <a:t># ratio over 'monthly_lc'</a:t>
            </a:r>
          </a:p>
          <a:p>
            <a:r>
              <a:rPr lang="ko-KR" altLang="en-US" sz="1400"/>
              <a:t>DF['monlc_ratio_1'] = DF['credit_card_installments_payment']/DF['monthly_lc']</a:t>
            </a:r>
          </a:p>
          <a:p>
            <a:r>
              <a:rPr lang="ko-KR" altLang="en-US" sz="1400"/>
              <a:t>DF['monlc_ratio_2'] = DF['credit_loan']/DF['monthly_lc']</a:t>
            </a:r>
          </a:p>
          <a:p>
            <a:r>
              <a:rPr lang="ko-KR" altLang="en-US" sz="1400"/>
              <a:t>DF['monlc_ratio_3'] = DF['monthly_installments_loan']/DF['monthly_lc']</a:t>
            </a:r>
          </a:p>
          <a:p>
            <a:r>
              <a:rPr lang="ko-KR" altLang="en-US" sz="1400"/>
              <a:t>DF['monlc_ratio_4'] = DF['loan_commitment']/DF['monthly_lc']</a:t>
            </a:r>
          </a:p>
          <a:p>
            <a:r>
              <a:rPr lang="ko-KR" altLang="en-US" sz="1400"/>
              <a:t>DF['monlc_ratio_5'] = DF['ls_rep_loanb']/DF['monthly_lc']</a:t>
            </a:r>
          </a:p>
          <a:p>
            <a:r>
              <a:rPr lang="ko-KR" altLang="en-US" sz="1400"/>
              <a:t>DF['monlc_ratio_6'] = DF['inst_rep_loanb']/DF['monthly_lc']</a:t>
            </a:r>
          </a:p>
          <a:p>
            <a:r>
              <a:rPr lang="ko-KR" altLang="en-US" sz="1400"/>
              <a:t>DF['monlc_ratio_7'] = DF['monthly_insurance_loan']/DF['monthly_lc']</a:t>
            </a:r>
          </a:p>
          <a:p>
            <a:r>
              <a:rPr lang="ko-KR" altLang="en-US" sz="1400"/>
              <a:t>DF['monlc_ratio_8'] = DF['num_usecard']/DF['monthly_lc']</a:t>
            </a:r>
          </a:p>
          <a:p>
            <a:r>
              <a:rPr lang="ko-KR" altLang="en-US" sz="1400"/>
              <a:t>DF['monlc_ratio_9'] = DF['credit_card_payment']/DF['monthly_lc']</a:t>
            </a:r>
          </a:p>
          <a:p>
            <a:r>
              <a:rPr lang="ko-KR" altLang="en-US" sz="1400"/>
              <a:t>DF['monlc_ratio_9'] = DF['monthly_sbk_loan']/DF['monthly_lc']</a:t>
            </a:r>
          </a:p>
          <a:p>
            <a:r>
              <a:rPr lang="ko-KR" altLang="en-US" sz="1400"/>
              <a:t># diff over 'monthly_lc'</a:t>
            </a:r>
          </a:p>
          <a:p>
            <a:r>
              <a:rPr lang="ko-KR" altLang="en-US" sz="1400"/>
              <a:t>DF['monlc_diff_1'] = abs(DF['credit_card_installments_payment']-DF['monthly_lc'])</a:t>
            </a:r>
          </a:p>
          <a:p>
            <a:r>
              <a:rPr lang="ko-KR" altLang="en-US" sz="1400"/>
              <a:t>DF['monlc_diff_2'] = abs(DF['credit_loan']-DF['monthly_lc'])</a:t>
            </a:r>
          </a:p>
          <a:p>
            <a:r>
              <a:rPr lang="ko-KR" altLang="en-US" sz="1400"/>
              <a:t>DF['monlc_diff_3'] = abs(DF['monthly_installments_loan']/DF['monthly_lc'])</a:t>
            </a:r>
          </a:p>
          <a:p>
            <a:r>
              <a:rPr lang="ko-KR" altLang="en-US" sz="1400"/>
              <a:t>DF['monlc_diff_4'] = abs(DF['loan_commitment']-DF['monthly_lc'])</a:t>
            </a:r>
          </a:p>
          <a:p>
            <a:r>
              <a:rPr lang="ko-KR" altLang="en-US" sz="1400"/>
              <a:t>DF['monlc_diff_5'] = abs(DF['ls_rep_loanb']-DF['monthly_lc'])</a:t>
            </a:r>
          </a:p>
          <a:p>
            <a:r>
              <a:rPr lang="ko-KR" altLang="en-US" sz="1400"/>
              <a:t>DF['monlc_diff_6'] = abs(DF['inst_rep_loanb']-DF['monthly_lc'])</a:t>
            </a:r>
          </a:p>
          <a:p>
            <a:r>
              <a:rPr lang="ko-KR" altLang="en-US" sz="1400"/>
              <a:t>DF['monlc_diff_7'] = abs(DF['monthly_insurance_loan']-DF['monthly_lc'])</a:t>
            </a:r>
          </a:p>
          <a:p>
            <a:r>
              <a:rPr lang="ko-KR" altLang="en-US" sz="1400"/>
              <a:t>DF['monlc_diff_8'] = abs(DF['num_usecard']-DF['monthly_lc'])</a:t>
            </a:r>
          </a:p>
          <a:p>
            <a:r>
              <a:rPr lang="ko-KR" altLang="en-US" sz="1400"/>
              <a:t>DF['monlc_diff_9'] = abs(DF['credit_card_payment']-DF['monthly_lc'])</a:t>
            </a:r>
          </a:p>
          <a:p>
            <a:r>
              <a:rPr lang="ko-KR" altLang="en-US" sz="1400"/>
              <a:t>DF['monlc_diff_10'] = abs(DF['monthly_sbk_loan']-DF['monthly_lc'])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5E8A9C-8C98-4AEE-AB9B-777E0E5D3EFF}"/>
              </a:ext>
            </a:extLst>
          </p:cNvPr>
          <p:cNvSpPr/>
          <p:nvPr/>
        </p:nvSpPr>
        <p:spPr>
          <a:xfrm>
            <a:off x="1780281" y="1490423"/>
            <a:ext cx="6895182" cy="4970833"/>
          </a:xfrm>
          <a:prstGeom prst="rect">
            <a:avLst/>
          </a:prstGeom>
          <a:noFill/>
          <a:ln w="38100">
            <a:solidFill>
              <a:srgbClr val="00A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54DA49-AD61-4B3E-94F8-27E933540689}"/>
              </a:ext>
            </a:extLst>
          </p:cNvPr>
          <p:cNvSpPr/>
          <p:nvPr/>
        </p:nvSpPr>
        <p:spPr>
          <a:xfrm>
            <a:off x="8675463" y="1880418"/>
            <a:ext cx="450765" cy="369332"/>
          </a:xfrm>
          <a:prstGeom prst="rect">
            <a:avLst/>
          </a:prstGeom>
          <a:solidFill>
            <a:srgbClr val="00A249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X6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140824-282D-4FC4-BF1A-A36BDDD8291F}"/>
              </a:ext>
            </a:extLst>
          </p:cNvPr>
          <p:cNvSpPr/>
          <p:nvPr/>
        </p:nvSpPr>
        <p:spPr>
          <a:xfrm>
            <a:off x="9275147" y="1816883"/>
            <a:ext cx="198798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A249"/>
                </a:solidFill>
              </a:rPr>
              <a:t>monthly_lc, </a:t>
            </a:r>
          </a:p>
          <a:p>
            <a:r>
              <a:rPr lang="en-US" altLang="ko-KR">
                <a:solidFill>
                  <a:srgbClr val="00A249"/>
                </a:solidFill>
              </a:rPr>
              <a:t>monthly_loan, </a:t>
            </a:r>
          </a:p>
          <a:p>
            <a:r>
              <a:rPr lang="en-US" altLang="ko-KR">
                <a:solidFill>
                  <a:srgbClr val="00A249"/>
                </a:solidFill>
              </a:rPr>
              <a:t>monthly_bk_loan,</a:t>
            </a:r>
          </a:p>
          <a:p>
            <a:r>
              <a:rPr lang="en-US" altLang="ko-KR">
                <a:solidFill>
                  <a:srgbClr val="00A249"/>
                </a:solidFill>
              </a:rPr>
              <a:t>ls_rep_loanb, </a:t>
            </a:r>
          </a:p>
          <a:p>
            <a:r>
              <a:rPr lang="en-US" altLang="ko-KR">
                <a:solidFill>
                  <a:srgbClr val="00A249"/>
                </a:solidFill>
              </a:rPr>
              <a:t>credit_loan, </a:t>
            </a:r>
          </a:p>
          <a:p>
            <a:r>
              <a:rPr lang="en-US" altLang="ko-KR">
                <a:solidFill>
                  <a:srgbClr val="00A249"/>
                </a:solidFill>
              </a:rPr>
              <a:t>mortgage_loan,</a:t>
            </a:r>
          </a:p>
        </p:txBody>
      </p:sp>
    </p:spTree>
    <p:extLst>
      <p:ext uri="{BB962C8B-B14F-4D97-AF65-F5344CB8AC3E}">
        <p14:creationId xmlns:p14="http://schemas.microsoft.com/office/powerpoint/2010/main" val="140845397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1970398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RnD_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C3AA3C-7AEF-4551-BDB0-05C423531C9B}"/>
              </a:ext>
            </a:extLst>
          </p:cNvPr>
          <p:cNvSpPr/>
          <p:nvPr/>
        </p:nvSpPr>
        <p:spPr>
          <a:xfrm>
            <a:off x="2112417" y="654339"/>
            <a:ext cx="9886834" cy="461665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Default Param(LGB) &amp; Results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96407-5B26-494C-B136-3095B35CA094}"/>
              </a:ext>
            </a:extLst>
          </p:cNvPr>
          <p:cNvSpPr/>
          <p:nvPr/>
        </p:nvSpPr>
        <p:spPr>
          <a:xfrm>
            <a:off x="1849224" y="1314920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Default RA_RnD_Model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4C5EE-63B5-4C33-84C0-3DB4225B12A7}"/>
              </a:ext>
            </a:extLst>
          </p:cNvPr>
          <p:cNvSpPr/>
          <p:nvPr/>
        </p:nvSpPr>
        <p:spPr>
          <a:xfrm>
            <a:off x="7313230" y="1314920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Default AS_RnD_Model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2BA75FE-30CD-468B-A70B-D9DC4BBAF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224" y="1622697"/>
            <a:ext cx="4110895" cy="523530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7CA921B-6318-452C-AF0E-202B549C1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0747" y="1641810"/>
            <a:ext cx="4085996" cy="51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4026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3036607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RnD_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73252-1303-4EAD-85DA-481585961C60}"/>
              </a:ext>
            </a:extLst>
          </p:cNvPr>
          <p:cNvSpPr/>
          <p:nvPr/>
        </p:nvSpPr>
        <p:spPr>
          <a:xfrm>
            <a:off x="0" y="1845473"/>
            <a:ext cx="1622513" cy="1015663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PARAMETER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96407-5B26-494C-B136-3095B35CA094}"/>
              </a:ext>
            </a:extLst>
          </p:cNvPr>
          <p:cNvSpPr/>
          <p:nvPr/>
        </p:nvSpPr>
        <p:spPr>
          <a:xfrm>
            <a:off x="1849224" y="826020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RA_RnD_Model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4C5EE-63B5-4C33-84C0-3DB4225B12A7}"/>
              </a:ext>
            </a:extLst>
          </p:cNvPr>
          <p:cNvSpPr/>
          <p:nvPr/>
        </p:nvSpPr>
        <p:spPr>
          <a:xfrm>
            <a:off x="7313230" y="821134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AS_RnD_Model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D0CE610-724D-41F2-9921-8A01C41C0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224" y="1123301"/>
            <a:ext cx="4535697" cy="573469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DAC4B992-F9E2-403E-8BCE-1AC87E431725}"/>
              </a:ext>
            </a:extLst>
          </p:cNvPr>
          <p:cNvSpPr/>
          <p:nvPr/>
        </p:nvSpPr>
        <p:spPr>
          <a:xfrm>
            <a:off x="4902711" y="1670002"/>
            <a:ext cx="1455087" cy="230832"/>
          </a:xfrm>
          <a:prstGeom prst="rect">
            <a:avLst/>
          </a:prstGeom>
          <a:solidFill>
            <a:srgbClr val="FFF26B"/>
          </a:solidFill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chemeClr val="bg1"/>
                </a:solidFill>
                <a:highlight>
                  <a:srgbClr val="0D122C"/>
                </a:highlight>
              </a:rPr>
              <a:t>Default param model</a:t>
            </a:r>
            <a:endParaRPr lang="en-US" altLang="ko-KR" sz="9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938A402-A01A-4AAC-912B-C774A8FD8FBE}"/>
              </a:ext>
            </a:extLst>
          </p:cNvPr>
          <p:cNvSpPr/>
          <p:nvPr/>
        </p:nvSpPr>
        <p:spPr>
          <a:xfrm>
            <a:off x="2187477" y="2020922"/>
            <a:ext cx="127867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chemeClr val="bg1"/>
                </a:solidFill>
              </a:rPr>
              <a:t>0.27 boost from Bayesian Optimization method.</a:t>
            </a:r>
            <a:endParaRPr lang="en-US" altLang="ko-KR" sz="90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7AA32347-954E-4C85-AF66-AEF931B7779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r="50128" b="90434"/>
          <a:stretch/>
        </p:blipFill>
        <p:spPr>
          <a:xfrm>
            <a:off x="4334720" y="1162170"/>
            <a:ext cx="2050201" cy="5008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142B42D-24EC-40EB-AEA8-A970BFDEAB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3749" y="1117508"/>
            <a:ext cx="4535697" cy="574049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61FD8E2-5CF3-4B46-9948-791673E867B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r="51462" b="91443"/>
          <a:stretch/>
        </p:blipFill>
        <p:spPr>
          <a:xfrm>
            <a:off x="9616780" y="1203320"/>
            <a:ext cx="1983253" cy="44392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99A8768E-D89D-4A63-8505-1EAF4ADF18FE}"/>
              </a:ext>
            </a:extLst>
          </p:cNvPr>
          <p:cNvSpPr/>
          <p:nvPr/>
        </p:nvSpPr>
        <p:spPr>
          <a:xfrm>
            <a:off x="9880862" y="1670002"/>
            <a:ext cx="1455087" cy="230832"/>
          </a:xfrm>
          <a:prstGeom prst="rect">
            <a:avLst/>
          </a:prstGeom>
          <a:solidFill>
            <a:srgbClr val="FFF26B"/>
          </a:solidFill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chemeClr val="bg1"/>
                </a:solidFill>
                <a:highlight>
                  <a:srgbClr val="0D122C"/>
                </a:highlight>
              </a:rPr>
              <a:t>Default param model</a:t>
            </a:r>
            <a:endParaRPr lang="en-US" altLang="ko-KR" sz="9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344AA54-6BAF-4DBC-9122-18FDF00B1183}"/>
              </a:ext>
            </a:extLst>
          </p:cNvPr>
          <p:cNvSpPr/>
          <p:nvPr/>
        </p:nvSpPr>
        <p:spPr>
          <a:xfrm>
            <a:off x="7133749" y="2020922"/>
            <a:ext cx="127867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chemeClr val="bg1"/>
                </a:solidFill>
              </a:rPr>
              <a:t>3.82 boost from Bayesian Optimization method.</a:t>
            </a:r>
            <a:endParaRPr lang="en-US" altLang="ko-KR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48654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3036607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RnD_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73252-1303-4EAD-85DA-481585961C60}"/>
              </a:ext>
            </a:extLst>
          </p:cNvPr>
          <p:cNvSpPr/>
          <p:nvPr/>
        </p:nvSpPr>
        <p:spPr>
          <a:xfrm>
            <a:off x="0" y="1845473"/>
            <a:ext cx="1622513" cy="1015663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PARAMETER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96407-5B26-494C-B136-3095B35CA094}"/>
              </a:ext>
            </a:extLst>
          </p:cNvPr>
          <p:cNvSpPr/>
          <p:nvPr/>
        </p:nvSpPr>
        <p:spPr>
          <a:xfrm>
            <a:off x="1849224" y="673412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RA_RnD_Model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4C5EE-63B5-4C33-84C0-3DB4225B12A7}"/>
              </a:ext>
            </a:extLst>
          </p:cNvPr>
          <p:cNvSpPr/>
          <p:nvPr/>
        </p:nvSpPr>
        <p:spPr>
          <a:xfrm>
            <a:off x="7313230" y="668526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AS_RnD_Model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1DF0859-010F-4AB5-BEE7-18A8ED6B34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7110" y="2344422"/>
            <a:ext cx="5798390" cy="310029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507DDEB-649E-4004-A082-0A48F7A85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61241" y="2291850"/>
            <a:ext cx="5815510" cy="318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184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223065" y="656743"/>
            <a:ext cx="28956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sex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en-US" altLang="ko-KR" sz="2000">
                <a:solidFill>
                  <a:schemeClr val="bg1"/>
                </a:solidFill>
              </a:rPr>
              <a:t>countplot</a:t>
            </a:r>
            <a:endParaRPr lang="ko-KR" altLang="en-US" sz="200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F2EC9E5-9577-4CA3-9E5D-D76E83C3E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65" y="1266825"/>
            <a:ext cx="7829550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15047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3463C4-8597-42F8-B551-13B6B57C3BB0}"/>
              </a:ext>
            </a:extLst>
          </p:cNvPr>
          <p:cNvSpPr/>
          <p:nvPr/>
        </p:nvSpPr>
        <p:spPr>
          <a:xfrm>
            <a:off x="0" y="1056978"/>
            <a:ext cx="12200790" cy="3447098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3800">
                <a:solidFill>
                  <a:schemeClr val="bg1"/>
                </a:solidFill>
              </a:rPr>
              <a:t>Basic RnD2</a:t>
            </a:r>
          </a:p>
          <a:p>
            <a:pPr algn="ctr"/>
            <a:r>
              <a:rPr lang="en-US" altLang="ko-KR" sz="8000">
                <a:solidFill>
                  <a:schemeClr val="bg1"/>
                </a:solidFill>
              </a:rPr>
              <a:t>-ratios and diffs-</a:t>
            </a:r>
            <a:endParaRPr lang="en-US" altLang="ko-KR" sz="16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677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186A5B-B5CD-45B6-B863-A9B035AC4CBA}"/>
              </a:ext>
            </a:extLst>
          </p:cNvPr>
          <p:cNvSpPr/>
          <p:nvPr/>
        </p:nvSpPr>
        <p:spPr>
          <a:xfrm>
            <a:off x="1946807" y="650955"/>
            <a:ext cx="2949487" cy="400110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New features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F30BCA-CE8D-496B-8559-CB99D2186E51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3803B16-DFF9-450A-8433-128FB12249FD}"/>
              </a:ext>
            </a:extLst>
          </p:cNvPr>
          <p:cNvSpPr/>
          <p:nvPr/>
        </p:nvSpPr>
        <p:spPr>
          <a:xfrm>
            <a:off x="0" y="1895807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RnD2_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EC869D-3D13-4B71-A1A4-E20053DF8770}"/>
              </a:ext>
            </a:extLst>
          </p:cNvPr>
          <p:cNvSpPr/>
          <p:nvPr/>
        </p:nvSpPr>
        <p:spPr>
          <a:xfrm>
            <a:off x="1870964" y="1507226"/>
            <a:ext cx="680449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/>
              <a:t># ratio over 'monthly_lc'</a:t>
            </a:r>
          </a:p>
          <a:p>
            <a:r>
              <a:rPr lang="en-US" altLang="ko-KR" sz="1400"/>
              <a:t>DF['monlc_ratio2_1'] = DF['population']/DF['monthly_lc']</a:t>
            </a:r>
          </a:p>
          <a:p>
            <a:r>
              <a:rPr lang="en-US" altLang="ko-KR" sz="1400"/>
              <a:t>DF['monlc_ratio2_2'] = DF['monthly_bk_loan']/DF['monthly_lc']</a:t>
            </a:r>
          </a:p>
          <a:p>
            <a:r>
              <a:rPr lang="en-US" altLang="ko-KR" sz="1400"/>
              <a:t>DF['monlc_ratio2_3'] = DF['num_opencard']/DF['monthly_lc']</a:t>
            </a:r>
          </a:p>
          <a:p>
            <a:r>
              <a:rPr lang="en-US" altLang="ko-KR" sz="1400"/>
              <a:t>DF['monlc_ratio2_4'] = DF['monthly_cd_loan']/DF['monthly_lc']</a:t>
            </a:r>
          </a:p>
          <a:p>
            <a:r>
              <a:rPr lang="en-US" altLang="ko-KR" sz="1400"/>
              <a:t>DF['monlc_ratio2_5'] = DF['mortgage_loan']/DF['monthly_lc']</a:t>
            </a:r>
          </a:p>
          <a:p>
            <a:r>
              <a:rPr lang="en-US" altLang="ko-KR" sz="1400"/>
              <a:t>DF['monlc_ratio2_6'] = DF['monthly_card_spend']/DF['monthly_lc']</a:t>
            </a:r>
          </a:p>
          <a:p>
            <a:r>
              <a:rPr lang="en-US" altLang="ko-KR" sz="1400"/>
              <a:t>DF['monlc_ratio2_7'] = DF['G_Credit']/DF['monthly_lc']</a:t>
            </a:r>
          </a:p>
          <a:p>
            <a:r>
              <a:rPr lang="en-US" altLang="ko-KR" sz="1400"/>
              <a:t>DF['monlc_ratio2_8'] = DF['G_Loan']/DF['monthly_lc']</a:t>
            </a:r>
          </a:p>
          <a:p>
            <a:r>
              <a:rPr lang="en-US" altLang="ko-KR" sz="1400"/>
              <a:t># diff over 'monthly_lc'</a:t>
            </a:r>
          </a:p>
          <a:p>
            <a:r>
              <a:rPr lang="en-US" altLang="ko-KR" sz="1400"/>
              <a:t>DF['monlc_diff2_1'] = abs(DF['population']-DF['monthly_lc'])</a:t>
            </a:r>
          </a:p>
          <a:p>
            <a:r>
              <a:rPr lang="en-US" altLang="ko-KR" sz="1400"/>
              <a:t>DF['monlc_diff2_2'] = abs(DF['monthly_bk_loan']-DF['monthly_lc'])</a:t>
            </a:r>
          </a:p>
          <a:p>
            <a:r>
              <a:rPr lang="en-US" altLang="ko-KR" sz="1400"/>
              <a:t>DF['monlc_diff2_3'] = abs(DF['num_opencard']/DF['monthly_lc'])</a:t>
            </a:r>
          </a:p>
          <a:p>
            <a:r>
              <a:rPr lang="en-US" altLang="ko-KR" sz="1400"/>
              <a:t>DF['monlc_diff2_4'] = abs(DF['monthly_cd_loan']-DF['monthly_lc'])</a:t>
            </a:r>
          </a:p>
          <a:p>
            <a:r>
              <a:rPr lang="en-US" altLang="ko-KR" sz="1400"/>
              <a:t>DF['monlc_diff2_5'] = abs(DF['mortgage_loan']-DF['monthly_lc'])</a:t>
            </a:r>
          </a:p>
          <a:p>
            <a:r>
              <a:rPr lang="en-US" altLang="ko-KR" sz="1400"/>
              <a:t>DF['monlc_diff2_6'] = abs(DF['monthly_card_spend']-DF['monthly_lc'])</a:t>
            </a:r>
          </a:p>
          <a:p>
            <a:r>
              <a:rPr lang="en-US" altLang="ko-KR" sz="1400"/>
              <a:t>DF['monlc_diff2_7'] = abs(DF['G_Credit']-DF['monthly_lc'])</a:t>
            </a:r>
          </a:p>
          <a:p>
            <a:r>
              <a:rPr lang="en-US" altLang="ko-KR" sz="1400"/>
              <a:t>DF['monlc_diff2_8'] = abs(DF['G_Loan']-DF['monthly_lc'])</a:t>
            </a:r>
            <a:endParaRPr lang="ko-KR" altLang="en-US" sz="14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E5E8A9C-8C98-4AEE-AB9B-777E0E5D3EFF}"/>
              </a:ext>
            </a:extLst>
          </p:cNvPr>
          <p:cNvSpPr/>
          <p:nvPr/>
        </p:nvSpPr>
        <p:spPr>
          <a:xfrm>
            <a:off x="1780281" y="1490423"/>
            <a:ext cx="6895182" cy="4970833"/>
          </a:xfrm>
          <a:prstGeom prst="rect">
            <a:avLst/>
          </a:prstGeom>
          <a:noFill/>
          <a:ln w="38100">
            <a:solidFill>
              <a:srgbClr val="00A2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54DA49-AD61-4B3E-94F8-27E933540689}"/>
              </a:ext>
            </a:extLst>
          </p:cNvPr>
          <p:cNvSpPr/>
          <p:nvPr/>
        </p:nvSpPr>
        <p:spPr>
          <a:xfrm>
            <a:off x="8675463" y="1880418"/>
            <a:ext cx="450765" cy="369332"/>
          </a:xfrm>
          <a:prstGeom prst="rect">
            <a:avLst/>
          </a:prstGeom>
          <a:solidFill>
            <a:srgbClr val="00A249"/>
          </a:solidFill>
        </p:spPr>
        <p:txBody>
          <a:bodyPr wrap="none">
            <a:spAutoFit/>
          </a:bodyPr>
          <a:lstStyle/>
          <a:p>
            <a:pPr algn="ctr"/>
            <a:r>
              <a:rPr lang="en-US" altLang="ko-KR">
                <a:solidFill>
                  <a:schemeClr val="bg1"/>
                </a:solidFill>
              </a:rPr>
              <a:t>X6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4140824-282D-4FC4-BF1A-A36BDDD8291F}"/>
              </a:ext>
            </a:extLst>
          </p:cNvPr>
          <p:cNvSpPr/>
          <p:nvPr/>
        </p:nvSpPr>
        <p:spPr>
          <a:xfrm>
            <a:off x="9275147" y="1816883"/>
            <a:ext cx="1987980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solidFill>
                  <a:srgbClr val="00A249"/>
                </a:solidFill>
              </a:rPr>
              <a:t>monthly_lc, </a:t>
            </a:r>
          </a:p>
          <a:p>
            <a:r>
              <a:rPr lang="en-US" altLang="ko-KR">
                <a:solidFill>
                  <a:srgbClr val="00A249"/>
                </a:solidFill>
              </a:rPr>
              <a:t>monthly_loan, </a:t>
            </a:r>
          </a:p>
          <a:p>
            <a:r>
              <a:rPr lang="en-US" altLang="ko-KR">
                <a:solidFill>
                  <a:srgbClr val="00A249"/>
                </a:solidFill>
              </a:rPr>
              <a:t>monthly_bk_loan,</a:t>
            </a:r>
          </a:p>
          <a:p>
            <a:r>
              <a:rPr lang="en-US" altLang="ko-KR">
                <a:solidFill>
                  <a:srgbClr val="00A249"/>
                </a:solidFill>
              </a:rPr>
              <a:t>ls_rep_loanb, </a:t>
            </a:r>
          </a:p>
          <a:p>
            <a:r>
              <a:rPr lang="en-US" altLang="ko-KR">
                <a:solidFill>
                  <a:srgbClr val="00A249"/>
                </a:solidFill>
              </a:rPr>
              <a:t>credit_loan, </a:t>
            </a:r>
          </a:p>
          <a:p>
            <a:r>
              <a:rPr lang="en-US" altLang="ko-KR">
                <a:solidFill>
                  <a:srgbClr val="00A249"/>
                </a:solidFill>
              </a:rPr>
              <a:t>mortgage_loan,</a:t>
            </a:r>
          </a:p>
        </p:txBody>
      </p:sp>
    </p:spTree>
    <p:extLst>
      <p:ext uri="{BB962C8B-B14F-4D97-AF65-F5344CB8AC3E}">
        <p14:creationId xmlns:p14="http://schemas.microsoft.com/office/powerpoint/2010/main" val="172348939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1970398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RnD2_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C3AA3C-7AEF-4551-BDB0-05C423531C9B}"/>
              </a:ext>
            </a:extLst>
          </p:cNvPr>
          <p:cNvSpPr/>
          <p:nvPr/>
        </p:nvSpPr>
        <p:spPr>
          <a:xfrm>
            <a:off x="2112417" y="654339"/>
            <a:ext cx="9886834" cy="461665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Default Param(LGB) &amp; Results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96407-5B26-494C-B136-3095B35CA094}"/>
              </a:ext>
            </a:extLst>
          </p:cNvPr>
          <p:cNvSpPr/>
          <p:nvPr/>
        </p:nvSpPr>
        <p:spPr>
          <a:xfrm>
            <a:off x="1849224" y="1314920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Default RA_RnD2_Model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4C5EE-63B5-4C33-84C0-3DB4225B12A7}"/>
              </a:ext>
            </a:extLst>
          </p:cNvPr>
          <p:cNvSpPr/>
          <p:nvPr/>
        </p:nvSpPr>
        <p:spPr>
          <a:xfrm>
            <a:off x="7313230" y="1314920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Default AS_RnD2_Model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4B974D4-CB27-4925-82E6-F6734AD877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224" y="1618158"/>
            <a:ext cx="4136536" cy="523530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E93D17D-D63D-4103-B8DB-2C7E25E9D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0607" y="1618158"/>
            <a:ext cx="4106275" cy="51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621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3036607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RnD2_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73252-1303-4EAD-85DA-481585961C60}"/>
              </a:ext>
            </a:extLst>
          </p:cNvPr>
          <p:cNvSpPr/>
          <p:nvPr/>
        </p:nvSpPr>
        <p:spPr>
          <a:xfrm>
            <a:off x="0" y="1845473"/>
            <a:ext cx="1622513" cy="1015663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PARAMETER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96407-5B26-494C-B136-3095B35CA094}"/>
              </a:ext>
            </a:extLst>
          </p:cNvPr>
          <p:cNvSpPr/>
          <p:nvPr/>
        </p:nvSpPr>
        <p:spPr>
          <a:xfrm>
            <a:off x="1849224" y="649474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RA_RnD2_Model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4C5EE-63B5-4C33-84C0-3DB4225B12A7}"/>
              </a:ext>
            </a:extLst>
          </p:cNvPr>
          <p:cNvSpPr/>
          <p:nvPr/>
        </p:nvSpPr>
        <p:spPr>
          <a:xfrm>
            <a:off x="7313230" y="644588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AS_RnD2_Model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DDACD1E-B2A4-4CB1-AB2E-6E357E39A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224" y="1007999"/>
            <a:ext cx="4559133" cy="581931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09163D1-40D7-4763-99EA-6D6D59B0045E}"/>
              </a:ext>
            </a:extLst>
          </p:cNvPr>
          <p:cNvSpPr/>
          <p:nvPr/>
        </p:nvSpPr>
        <p:spPr>
          <a:xfrm>
            <a:off x="4953270" y="1534075"/>
            <a:ext cx="1455087" cy="230832"/>
          </a:xfrm>
          <a:prstGeom prst="rect">
            <a:avLst/>
          </a:prstGeom>
          <a:solidFill>
            <a:srgbClr val="FFF26B"/>
          </a:solidFill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chemeClr val="bg1"/>
                </a:solidFill>
                <a:highlight>
                  <a:srgbClr val="0D122C"/>
                </a:highlight>
              </a:rPr>
              <a:t>Default param model</a:t>
            </a:r>
            <a:endParaRPr lang="en-US" altLang="ko-KR" sz="9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E2D1141-A03A-486A-A4F4-56F2420BCB3F}"/>
              </a:ext>
            </a:extLst>
          </p:cNvPr>
          <p:cNvSpPr/>
          <p:nvPr/>
        </p:nvSpPr>
        <p:spPr>
          <a:xfrm>
            <a:off x="2187477" y="2020922"/>
            <a:ext cx="127867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chemeClr val="bg1"/>
                </a:solidFill>
              </a:rPr>
              <a:t>0.24 boost from Bayesian Optimization method.</a:t>
            </a:r>
            <a:endParaRPr lang="en-US" altLang="ko-KR" sz="900">
              <a:solidFill>
                <a:schemeClr val="bg1"/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A5286F2-D628-46C6-9702-1DA65CEC6DB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r="50437" b="90924"/>
          <a:stretch/>
        </p:blipFill>
        <p:spPr>
          <a:xfrm>
            <a:off x="4307597" y="1018034"/>
            <a:ext cx="2226696" cy="5160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AA72B78-951B-486C-8CB5-8360B30FA9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0935" y="1038683"/>
            <a:ext cx="4605619" cy="581931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60D9D26-19D2-4ED9-BBF4-690F4535983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r="50000" b="90676"/>
          <a:stretch/>
        </p:blipFill>
        <p:spPr>
          <a:xfrm>
            <a:off x="9223624" y="984761"/>
            <a:ext cx="2370372" cy="558470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6BCD57FA-D737-4C33-B771-D3336C1224D6}"/>
              </a:ext>
            </a:extLst>
          </p:cNvPr>
          <p:cNvSpPr/>
          <p:nvPr/>
        </p:nvSpPr>
        <p:spPr>
          <a:xfrm>
            <a:off x="10051467" y="1534075"/>
            <a:ext cx="1455087" cy="230832"/>
          </a:xfrm>
          <a:prstGeom prst="rect">
            <a:avLst/>
          </a:prstGeom>
          <a:solidFill>
            <a:srgbClr val="FFF26B"/>
          </a:solidFill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chemeClr val="bg1"/>
                </a:solidFill>
                <a:highlight>
                  <a:srgbClr val="0D122C"/>
                </a:highlight>
              </a:rPr>
              <a:t>Default param model</a:t>
            </a:r>
            <a:endParaRPr lang="en-US" altLang="ko-KR" sz="9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9881A5-FCAA-4C52-BF5F-D3AFDA20FDFE}"/>
              </a:ext>
            </a:extLst>
          </p:cNvPr>
          <p:cNvSpPr/>
          <p:nvPr/>
        </p:nvSpPr>
        <p:spPr>
          <a:xfrm>
            <a:off x="6933818" y="2020922"/>
            <a:ext cx="127867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chemeClr val="bg1"/>
                </a:solidFill>
              </a:rPr>
              <a:t>4.32 boost from Bayesian Optimization method.</a:t>
            </a:r>
            <a:endParaRPr lang="en-US" altLang="ko-KR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7876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3036607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RnD2_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73252-1303-4EAD-85DA-481585961C60}"/>
              </a:ext>
            </a:extLst>
          </p:cNvPr>
          <p:cNvSpPr/>
          <p:nvPr/>
        </p:nvSpPr>
        <p:spPr>
          <a:xfrm>
            <a:off x="0" y="1845473"/>
            <a:ext cx="1622513" cy="1015663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PARAMETER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96407-5B26-494C-B136-3095B35CA094}"/>
              </a:ext>
            </a:extLst>
          </p:cNvPr>
          <p:cNvSpPr/>
          <p:nvPr/>
        </p:nvSpPr>
        <p:spPr>
          <a:xfrm>
            <a:off x="1849224" y="659225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RA_RnD2_Model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4C5EE-63B5-4C33-84C0-3DB4225B12A7}"/>
              </a:ext>
            </a:extLst>
          </p:cNvPr>
          <p:cNvSpPr/>
          <p:nvPr/>
        </p:nvSpPr>
        <p:spPr>
          <a:xfrm>
            <a:off x="7313230" y="654339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AS_RnD2_Model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CD7C094-A990-47DD-BC51-1A77A3CCD7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8865" y="2312122"/>
            <a:ext cx="5801676" cy="310166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06625FD-574F-4A7F-A97D-262CC13958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267776" y="2323664"/>
            <a:ext cx="5801677" cy="312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48216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A3463C4-8597-42F8-B551-13B6B57C3BB0}"/>
              </a:ext>
            </a:extLst>
          </p:cNvPr>
          <p:cNvSpPr/>
          <p:nvPr/>
        </p:nvSpPr>
        <p:spPr>
          <a:xfrm>
            <a:off x="0" y="1895807"/>
            <a:ext cx="12200790" cy="221599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13800">
                <a:solidFill>
                  <a:schemeClr val="bg1"/>
                </a:solidFill>
              </a:rPr>
              <a:t>FULL_MODEL</a:t>
            </a:r>
          </a:p>
        </p:txBody>
      </p:sp>
    </p:spTree>
    <p:extLst>
      <p:ext uri="{BB962C8B-B14F-4D97-AF65-F5344CB8AC3E}">
        <p14:creationId xmlns:p14="http://schemas.microsoft.com/office/powerpoint/2010/main" val="1801713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1970398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FULL_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8C3AA3C-7AEF-4551-BDB0-05C423531C9B}"/>
              </a:ext>
            </a:extLst>
          </p:cNvPr>
          <p:cNvSpPr/>
          <p:nvPr/>
        </p:nvSpPr>
        <p:spPr>
          <a:xfrm>
            <a:off x="2112417" y="654339"/>
            <a:ext cx="9886834" cy="461665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b="1">
                <a:solidFill>
                  <a:schemeClr val="bg1"/>
                </a:solidFill>
              </a:rPr>
              <a:t>Default Param(LGB) &amp; Results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96407-5B26-494C-B136-3095B35CA094}"/>
              </a:ext>
            </a:extLst>
          </p:cNvPr>
          <p:cNvSpPr/>
          <p:nvPr/>
        </p:nvSpPr>
        <p:spPr>
          <a:xfrm>
            <a:off x="1849224" y="1314920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Default RA_FULL_Model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4C5EE-63B5-4C33-84C0-3DB4225B12A7}"/>
              </a:ext>
            </a:extLst>
          </p:cNvPr>
          <p:cNvSpPr/>
          <p:nvPr/>
        </p:nvSpPr>
        <p:spPr>
          <a:xfrm>
            <a:off x="7313230" y="1314920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Default AS_ FULL 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DD88DA-A800-4750-B64E-538F984C12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224" y="1670002"/>
            <a:ext cx="4469068" cy="52034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4ED9C7-D511-4E68-8011-610854C760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0192" y="1670002"/>
            <a:ext cx="4923730" cy="518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0504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3036607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FULL_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73252-1303-4EAD-85DA-481585961C60}"/>
              </a:ext>
            </a:extLst>
          </p:cNvPr>
          <p:cNvSpPr/>
          <p:nvPr/>
        </p:nvSpPr>
        <p:spPr>
          <a:xfrm>
            <a:off x="0" y="1845473"/>
            <a:ext cx="1622513" cy="1015663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PARAMETER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96407-5B26-494C-B136-3095B35CA094}"/>
              </a:ext>
            </a:extLst>
          </p:cNvPr>
          <p:cNvSpPr/>
          <p:nvPr/>
        </p:nvSpPr>
        <p:spPr>
          <a:xfrm>
            <a:off x="1849224" y="649474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RA_</a:t>
            </a:r>
            <a:r>
              <a:rPr lang="en-US" altLang="ko-KR" sz="1400" b="1">
                <a:solidFill>
                  <a:schemeClr val="bg1"/>
                </a:solidFill>
              </a:rPr>
              <a:t>FULL</a:t>
            </a:r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4C5EE-63B5-4C33-84C0-3DB4225B12A7}"/>
              </a:ext>
            </a:extLst>
          </p:cNvPr>
          <p:cNvSpPr/>
          <p:nvPr/>
        </p:nvSpPr>
        <p:spPr>
          <a:xfrm>
            <a:off x="7313230" y="644588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AS_</a:t>
            </a:r>
            <a:r>
              <a:rPr lang="en-US" altLang="ko-KR" sz="1400" b="1">
                <a:solidFill>
                  <a:schemeClr val="bg1"/>
                </a:solidFill>
              </a:rPr>
              <a:t>FULL</a:t>
            </a:r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C2D0AF-F7D2-48AB-9106-FC868D60F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479" y="952365"/>
            <a:ext cx="5032897" cy="585074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E51AF80-657F-4089-B78F-5BD1B6859A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r="54632" b="91575"/>
          <a:stretch/>
        </p:blipFill>
        <p:spPr>
          <a:xfrm>
            <a:off x="4329927" y="984761"/>
            <a:ext cx="2027530" cy="438408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AFA54A7-8961-4CF3-BA4A-F9E17D303319}"/>
              </a:ext>
            </a:extLst>
          </p:cNvPr>
          <p:cNvSpPr/>
          <p:nvPr/>
        </p:nvSpPr>
        <p:spPr>
          <a:xfrm>
            <a:off x="4503738" y="1606725"/>
            <a:ext cx="127867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chemeClr val="bg1"/>
                </a:solidFill>
              </a:rPr>
              <a:t>0.27 boost from Bayesian Optimization method.</a:t>
            </a:r>
            <a:endParaRPr lang="en-US" altLang="ko-KR" sz="90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104BE76-F3A4-49AC-B7E2-4212B1E62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9586" y="955596"/>
            <a:ext cx="5527170" cy="590563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86FD0E4B-4F67-4115-B3D9-3D888DBDD70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169" t="-1481" r="58216" b="90967"/>
          <a:stretch/>
        </p:blipFill>
        <p:spPr>
          <a:xfrm>
            <a:off x="8904552" y="984761"/>
            <a:ext cx="2049012" cy="54546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0D47DB63-026E-4D62-897B-14688836A6B0}"/>
              </a:ext>
            </a:extLst>
          </p:cNvPr>
          <p:cNvSpPr/>
          <p:nvPr/>
        </p:nvSpPr>
        <p:spPr>
          <a:xfrm>
            <a:off x="10163805" y="1738264"/>
            <a:ext cx="1278678" cy="646331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900" b="1">
                <a:solidFill>
                  <a:schemeClr val="bg1"/>
                </a:solidFill>
              </a:rPr>
              <a:t>0.37 boost from Bayesian Optimization method.</a:t>
            </a:r>
            <a:endParaRPr lang="en-US" altLang="ko-KR" sz="9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2284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1015663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DATA DIVISION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E6E8932-28AB-4666-B821-D6D5DBBF4051}"/>
              </a:ext>
            </a:extLst>
          </p:cNvPr>
          <p:cNvSpPr/>
          <p:nvPr/>
        </p:nvSpPr>
        <p:spPr>
          <a:xfrm>
            <a:off x="0" y="3036607"/>
            <a:ext cx="1622513" cy="70788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FULL_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173252-1303-4EAD-85DA-481585961C60}"/>
              </a:ext>
            </a:extLst>
          </p:cNvPr>
          <p:cNvSpPr/>
          <p:nvPr/>
        </p:nvSpPr>
        <p:spPr>
          <a:xfrm>
            <a:off x="0" y="1845473"/>
            <a:ext cx="1622513" cy="1015663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PARAMETER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SEARCH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B96407-5B26-494C-B136-3095B35CA094}"/>
              </a:ext>
            </a:extLst>
          </p:cNvPr>
          <p:cNvSpPr/>
          <p:nvPr/>
        </p:nvSpPr>
        <p:spPr>
          <a:xfrm>
            <a:off x="1849224" y="649474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RA_</a:t>
            </a:r>
            <a:r>
              <a:rPr lang="en-US" altLang="ko-KR" sz="1400" b="1">
                <a:solidFill>
                  <a:schemeClr val="bg1"/>
                </a:solidFill>
              </a:rPr>
              <a:t>FULL</a:t>
            </a:r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A64C5EE-63B5-4C33-84C0-3DB4225B12A7}"/>
              </a:ext>
            </a:extLst>
          </p:cNvPr>
          <p:cNvSpPr/>
          <p:nvPr/>
        </p:nvSpPr>
        <p:spPr>
          <a:xfrm>
            <a:off x="7313230" y="644588"/>
            <a:ext cx="3781031" cy="307777"/>
          </a:xfrm>
          <a:prstGeom prst="rect">
            <a:avLst/>
          </a:prstGeom>
          <a:solidFill>
            <a:srgbClr val="2980B9"/>
          </a:solidFill>
        </p:spPr>
        <p:txBody>
          <a:bodyPr wrap="square">
            <a:spAutoFit/>
          </a:bodyPr>
          <a:lstStyle/>
          <a:p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BO Searched AS_</a:t>
            </a:r>
            <a:r>
              <a:rPr lang="en-US" altLang="ko-KR" sz="1400" b="1">
                <a:solidFill>
                  <a:schemeClr val="bg1"/>
                </a:solidFill>
              </a:rPr>
              <a:t>FULL</a:t>
            </a:r>
            <a:r>
              <a:rPr lang="en-US" altLang="ko-KR" sz="1400" b="1">
                <a:solidFill>
                  <a:schemeClr val="bg1"/>
                </a:solidFill>
                <a:highlight>
                  <a:srgbClr val="0D122C"/>
                </a:highlight>
              </a:rPr>
              <a:t>_Model</a:t>
            </a:r>
            <a:endParaRPr lang="en-US" altLang="ko-KR" sz="1400">
              <a:solidFill>
                <a:schemeClr val="bg1"/>
              </a:solidFill>
              <a:highlight>
                <a:srgbClr val="0D122C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13A824-8F60-4928-B0DA-F097C4C6E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331785" y="2298775"/>
            <a:ext cx="5897236" cy="31531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BFBD3C2-7134-4F91-8475-FF518DAF13E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91170" y="3919964"/>
            <a:ext cx="4873256" cy="28216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933F72-90C6-4A1D-9262-8D5373CEDD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7610367" y="2337029"/>
            <a:ext cx="5888816" cy="31531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151A8C-8F9B-4519-A152-9C4A391AB9A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5853853" y="4041912"/>
            <a:ext cx="4813618" cy="28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0111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707886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Base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A8349F-919B-4B93-9FAE-41454FDEFD4B}"/>
              </a:ext>
            </a:extLst>
          </p:cNvPr>
          <p:cNvSpPr/>
          <p:nvPr/>
        </p:nvSpPr>
        <p:spPr>
          <a:xfrm>
            <a:off x="1765856" y="865938"/>
            <a:ext cx="8660288" cy="1938992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4000" b="1">
                <a:solidFill>
                  <a:srgbClr val="0D122C"/>
                </a:solidFill>
              </a:rPr>
              <a:t>Get some references from other similar Kaggle competitions and their kernels regarding credits.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49E1A4-E9C0-470E-9AC3-3FBC6037DC2A}"/>
              </a:ext>
            </a:extLst>
          </p:cNvPr>
          <p:cNvSpPr/>
          <p:nvPr/>
        </p:nvSpPr>
        <p:spPr>
          <a:xfrm>
            <a:off x="665018" y="3059668"/>
            <a:ext cx="48755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>
                <a:hlinkClick r:id="rId4"/>
              </a:rPr>
              <a:t>https://www.kaggle.com/ashukr/the-model-3</a:t>
            </a:r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74D175B-C6DC-40FB-AEE7-BDB7C53FC461}"/>
              </a:ext>
            </a:extLst>
          </p:cNvPr>
          <p:cNvSpPr/>
          <p:nvPr/>
        </p:nvSpPr>
        <p:spPr>
          <a:xfrm>
            <a:off x="665018" y="3429000"/>
            <a:ext cx="113204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5"/>
              </a:rPr>
              <a:t>https://www.kaggle.com/willkoehrsen/clean-manual-feature-engineering#Combined-Aggregation-Function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435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223065" y="656743"/>
            <a:ext cx="2895600" cy="40011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ages</a:t>
            </a:r>
            <a:r>
              <a:rPr lang="ko-KR" altLang="en-US" sz="2000">
                <a:solidFill>
                  <a:schemeClr val="bg1"/>
                </a:solidFill>
              </a:rPr>
              <a:t> </a:t>
            </a:r>
            <a:r>
              <a:rPr lang="en-US" altLang="ko-KR" sz="2000">
                <a:solidFill>
                  <a:schemeClr val="bg1"/>
                </a:solidFill>
              </a:rPr>
              <a:t>countplot</a:t>
            </a:r>
            <a:endParaRPr lang="ko-KR" altLang="en-US" sz="200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CC1C61-FA6A-4F9D-A091-55829F67BD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065" y="1444347"/>
            <a:ext cx="7915275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969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1622513" cy="707886"/>
          </a:xfrm>
          <a:prstGeom prst="rect">
            <a:avLst/>
          </a:prstGeom>
          <a:solidFill>
            <a:srgbClr val="0D122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solidFill>
                  <a:schemeClr val="bg1"/>
                </a:solidFill>
              </a:rPr>
              <a:t>Base</a:t>
            </a:r>
          </a:p>
          <a:p>
            <a:pPr algn="ctr"/>
            <a:r>
              <a:rPr lang="en-US" altLang="ko-KR" sz="2000">
                <a:solidFill>
                  <a:schemeClr val="bg1"/>
                </a:solidFill>
              </a:rPr>
              <a:t>Model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DA8349F-919B-4B93-9FAE-41454FDEFD4B}"/>
              </a:ext>
            </a:extLst>
          </p:cNvPr>
          <p:cNvSpPr/>
          <p:nvPr/>
        </p:nvSpPr>
        <p:spPr>
          <a:xfrm>
            <a:off x="0" y="1362225"/>
            <a:ext cx="1622513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3200" b="1">
                <a:solidFill>
                  <a:srgbClr val="0D122C"/>
                </a:solidFill>
              </a:rPr>
              <a:t>Kernels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AB8EC0E-2B14-4F8E-A5A0-681178D1B8AA}"/>
              </a:ext>
            </a:extLst>
          </p:cNvPr>
          <p:cNvSpPr/>
          <p:nvPr/>
        </p:nvSpPr>
        <p:spPr>
          <a:xfrm>
            <a:off x="433269" y="2225476"/>
            <a:ext cx="49769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4"/>
              </a:rPr>
              <a:t>https://www.kaggle.com/nanomathias/feature-engineering-benchmarks#2.-Feature-Benchmarking-/-Importance-Testing</a:t>
            </a: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ED06B6-7799-4C0A-B31E-7E7BCEE1094E}"/>
              </a:ext>
            </a:extLst>
          </p:cNvPr>
          <p:cNvSpPr/>
          <p:nvPr/>
        </p:nvSpPr>
        <p:spPr>
          <a:xfrm>
            <a:off x="433269" y="3237737"/>
            <a:ext cx="4653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5"/>
              </a:rPr>
              <a:t>https://www.kaggle.com/sheboke93/santander-46-features-add-andrew-s-feature</a:t>
            </a: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C8C086-1F5F-4106-B81A-05D31E46A095}"/>
              </a:ext>
            </a:extLst>
          </p:cNvPr>
          <p:cNvSpPr/>
          <p:nvPr/>
        </p:nvSpPr>
        <p:spPr>
          <a:xfrm>
            <a:off x="433269" y="4054617"/>
            <a:ext cx="4653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6"/>
              </a:rPr>
              <a:t>https://www.kaggle.com/amitkumarjaiswal/xgb-with-feature-engineering/log</a:t>
            </a: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621DE6B-5EE9-42A9-AED4-103F817F5388}"/>
              </a:ext>
            </a:extLst>
          </p:cNvPr>
          <p:cNvSpPr/>
          <p:nvPr/>
        </p:nvSpPr>
        <p:spPr>
          <a:xfrm>
            <a:off x="433269" y="4878811"/>
            <a:ext cx="46538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>
                <a:hlinkClick r:id="rId7"/>
              </a:rPr>
              <a:t>https://www.kaggle.com/mbkinaci/xgboost-with-best-features-feature-importance#XGBOOST-FEATURE-IMPORTANCE-WITH-DEFAULT-PARAMETERS</a:t>
            </a:r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F85ACF-D9C9-4E4F-897F-230C7DC94603}"/>
              </a:ext>
            </a:extLst>
          </p:cNvPr>
          <p:cNvSpPr/>
          <p:nvPr/>
        </p:nvSpPr>
        <p:spPr>
          <a:xfrm>
            <a:off x="5950149" y="222547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hlinkClick r:id="rId8"/>
              </a:rPr>
              <a:t>https://www.kaggle.com/artgor/satander-eda-nn-features-lgb#NN-features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DD2DBD8-2ABA-4BC5-866E-59665B4F8B02}"/>
              </a:ext>
            </a:extLst>
          </p:cNvPr>
          <p:cNvSpPr/>
          <p:nvPr/>
        </p:nvSpPr>
        <p:spPr>
          <a:xfrm>
            <a:off x="5950149" y="3105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>
                <a:hlinkClick r:id="rId9"/>
              </a:rPr>
              <a:t>https://www.kaggle.com/willkoehrsen/start-here-a-gentle-introduction#Feature-Engineering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68295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koreacb.com/resources/asset/images/contents/visual/sub_visual_company.jpg">
            <a:extLst>
              <a:ext uri="{FF2B5EF4-FFF2-40B4-BE49-F238E27FC236}">
                <a16:creationId xmlns:a16="http://schemas.microsoft.com/office/drawing/2014/main" id="{26269F8D-491E-49F2-AF59-0BAA0D31C5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54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koreacb.com/resources/asset/images/common/logo.png">
            <a:extLst>
              <a:ext uri="{FF2B5EF4-FFF2-40B4-BE49-F238E27FC236}">
                <a16:creationId xmlns:a16="http://schemas.microsoft.com/office/drawing/2014/main" id="{C0D9B600-34AB-4729-8F52-73286401A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368" y="175471"/>
            <a:ext cx="968537" cy="30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F24CDCC-92B0-4DC7-A576-A1B42DD3BB5B}"/>
              </a:ext>
            </a:extLst>
          </p:cNvPr>
          <p:cNvSpPr/>
          <p:nvPr/>
        </p:nvSpPr>
        <p:spPr>
          <a:xfrm>
            <a:off x="0" y="654339"/>
            <a:ext cx="3204179" cy="400110"/>
          </a:xfrm>
          <a:prstGeom prst="rect">
            <a:avLst/>
          </a:prstGeom>
          <a:solidFill>
            <a:srgbClr val="FFAB7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0D122C"/>
                </a:solidFill>
              </a:rPr>
              <a:t>MODELS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603F25-41C4-4803-8609-0DF0E148BA16}"/>
              </a:ext>
            </a:extLst>
          </p:cNvPr>
          <p:cNvSpPr/>
          <p:nvPr/>
        </p:nvSpPr>
        <p:spPr>
          <a:xfrm>
            <a:off x="881022" y="1423049"/>
            <a:ext cx="2564982" cy="400110"/>
          </a:xfrm>
          <a:prstGeom prst="rect">
            <a:avLst/>
          </a:prstGeom>
          <a:solidFill>
            <a:srgbClr val="FFAB7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0D122C"/>
                </a:solidFill>
              </a:rPr>
              <a:t>LightGBM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287772D-E589-48D5-A7C4-81098577024D}"/>
              </a:ext>
            </a:extLst>
          </p:cNvPr>
          <p:cNvSpPr/>
          <p:nvPr/>
        </p:nvSpPr>
        <p:spPr>
          <a:xfrm>
            <a:off x="881022" y="2988266"/>
            <a:ext cx="2564982" cy="400110"/>
          </a:xfrm>
          <a:prstGeom prst="rect">
            <a:avLst/>
          </a:prstGeom>
          <a:solidFill>
            <a:srgbClr val="FFAB7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0D122C"/>
                </a:solidFill>
              </a:rPr>
              <a:t>XGBoost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C463C4C-DBF8-4D7D-9373-3A160B4D94EE}"/>
              </a:ext>
            </a:extLst>
          </p:cNvPr>
          <p:cNvSpPr/>
          <p:nvPr/>
        </p:nvSpPr>
        <p:spPr>
          <a:xfrm>
            <a:off x="881022" y="1939446"/>
            <a:ext cx="1370971" cy="400110"/>
          </a:xfrm>
          <a:prstGeom prst="rect">
            <a:avLst/>
          </a:prstGeom>
          <a:solidFill>
            <a:srgbClr val="FFAB7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0D122C"/>
                </a:solidFill>
              </a:rPr>
              <a:t>DIFF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76BC8E3-A94D-4E7F-9A47-DC56AD5A19C9}"/>
              </a:ext>
            </a:extLst>
          </p:cNvPr>
          <p:cNvSpPr/>
          <p:nvPr/>
        </p:nvSpPr>
        <p:spPr>
          <a:xfrm>
            <a:off x="2445326" y="1939446"/>
            <a:ext cx="1370971" cy="400110"/>
          </a:xfrm>
          <a:prstGeom prst="rect">
            <a:avLst/>
          </a:prstGeom>
          <a:solidFill>
            <a:srgbClr val="FFAB7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0D122C"/>
                </a:solidFill>
              </a:rPr>
              <a:t>Chg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53BEE90-584C-4B68-879A-A6AA3CD2AD88}"/>
              </a:ext>
            </a:extLst>
          </p:cNvPr>
          <p:cNvSpPr/>
          <p:nvPr/>
        </p:nvSpPr>
        <p:spPr>
          <a:xfrm>
            <a:off x="4009630" y="1939446"/>
            <a:ext cx="1370971" cy="400110"/>
          </a:xfrm>
          <a:prstGeom prst="rect">
            <a:avLst/>
          </a:prstGeom>
          <a:solidFill>
            <a:srgbClr val="FFAB7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0D122C"/>
                </a:solidFill>
              </a:rPr>
              <a:t>Rgn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A62C510-8645-407B-A322-9634E5A94815}"/>
              </a:ext>
            </a:extLst>
          </p:cNvPr>
          <p:cNvSpPr/>
          <p:nvPr/>
        </p:nvSpPr>
        <p:spPr>
          <a:xfrm>
            <a:off x="5573934" y="1939446"/>
            <a:ext cx="1370971" cy="400110"/>
          </a:xfrm>
          <a:prstGeom prst="rect">
            <a:avLst/>
          </a:prstGeom>
          <a:solidFill>
            <a:srgbClr val="FFAB7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0D122C"/>
                </a:solidFill>
              </a:rPr>
              <a:t>Type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FCEDD1B-385B-4344-9DBE-C72841D96FAE}"/>
              </a:ext>
            </a:extLst>
          </p:cNvPr>
          <p:cNvSpPr/>
          <p:nvPr/>
        </p:nvSpPr>
        <p:spPr>
          <a:xfrm>
            <a:off x="7138238" y="1939446"/>
            <a:ext cx="1370971" cy="400110"/>
          </a:xfrm>
          <a:prstGeom prst="rect">
            <a:avLst/>
          </a:prstGeom>
          <a:solidFill>
            <a:srgbClr val="FFAB7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0D122C"/>
                </a:solidFill>
              </a:rPr>
              <a:t>RnD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F2C0541-E093-4F17-BA6B-9B90AD244D49}"/>
              </a:ext>
            </a:extLst>
          </p:cNvPr>
          <p:cNvSpPr/>
          <p:nvPr/>
        </p:nvSpPr>
        <p:spPr>
          <a:xfrm>
            <a:off x="881022" y="3504661"/>
            <a:ext cx="1370971" cy="400110"/>
          </a:xfrm>
          <a:prstGeom prst="rect">
            <a:avLst/>
          </a:prstGeom>
          <a:solidFill>
            <a:srgbClr val="FFAB7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0D122C"/>
                </a:solidFill>
              </a:rPr>
              <a:t>DIFF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1FA54E-B52D-408C-9C64-ACA99AD8C772}"/>
              </a:ext>
            </a:extLst>
          </p:cNvPr>
          <p:cNvSpPr/>
          <p:nvPr/>
        </p:nvSpPr>
        <p:spPr>
          <a:xfrm>
            <a:off x="2445326" y="3504661"/>
            <a:ext cx="1370971" cy="400110"/>
          </a:xfrm>
          <a:prstGeom prst="rect">
            <a:avLst/>
          </a:prstGeom>
          <a:solidFill>
            <a:srgbClr val="FFAB7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0D122C"/>
                </a:solidFill>
              </a:rPr>
              <a:t>Chg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CF32EA6-C466-456E-8183-D56C9483A2AA}"/>
              </a:ext>
            </a:extLst>
          </p:cNvPr>
          <p:cNvSpPr/>
          <p:nvPr/>
        </p:nvSpPr>
        <p:spPr>
          <a:xfrm>
            <a:off x="4009630" y="3504661"/>
            <a:ext cx="1370971" cy="400110"/>
          </a:xfrm>
          <a:prstGeom prst="rect">
            <a:avLst/>
          </a:prstGeom>
          <a:solidFill>
            <a:srgbClr val="FFAB7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0D122C"/>
                </a:solidFill>
              </a:rPr>
              <a:t>Rgn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DF2AE9D-348D-4BE8-B729-C1CB769335F0}"/>
              </a:ext>
            </a:extLst>
          </p:cNvPr>
          <p:cNvSpPr/>
          <p:nvPr/>
        </p:nvSpPr>
        <p:spPr>
          <a:xfrm>
            <a:off x="5573934" y="3504661"/>
            <a:ext cx="1370971" cy="400110"/>
          </a:xfrm>
          <a:prstGeom prst="rect">
            <a:avLst/>
          </a:prstGeom>
          <a:solidFill>
            <a:srgbClr val="FFAB7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0D122C"/>
                </a:solidFill>
              </a:rPr>
              <a:t>Type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F3AD04-1F40-427B-914C-DB920977DC01}"/>
              </a:ext>
            </a:extLst>
          </p:cNvPr>
          <p:cNvSpPr/>
          <p:nvPr/>
        </p:nvSpPr>
        <p:spPr>
          <a:xfrm>
            <a:off x="7138238" y="3504661"/>
            <a:ext cx="1370971" cy="400110"/>
          </a:xfrm>
          <a:prstGeom prst="rect">
            <a:avLst/>
          </a:prstGeom>
          <a:solidFill>
            <a:srgbClr val="FFAB7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0D122C"/>
                </a:solidFill>
              </a:rPr>
              <a:t>RnD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64B064B-1B9A-40B4-B99F-46B785CA6ACE}"/>
              </a:ext>
            </a:extLst>
          </p:cNvPr>
          <p:cNvSpPr/>
          <p:nvPr/>
        </p:nvSpPr>
        <p:spPr>
          <a:xfrm>
            <a:off x="881022" y="4273369"/>
            <a:ext cx="2564982" cy="400110"/>
          </a:xfrm>
          <a:prstGeom prst="rect">
            <a:avLst/>
          </a:prstGeom>
          <a:solidFill>
            <a:srgbClr val="FFAB7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0D122C"/>
                </a:solidFill>
              </a:rPr>
              <a:t>Keras NN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952C0B9-9860-4F2A-9EE6-C13CDE22D7A8}"/>
              </a:ext>
            </a:extLst>
          </p:cNvPr>
          <p:cNvSpPr/>
          <p:nvPr/>
        </p:nvSpPr>
        <p:spPr>
          <a:xfrm>
            <a:off x="881022" y="4789764"/>
            <a:ext cx="1370971" cy="400110"/>
          </a:xfrm>
          <a:prstGeom prst="rect">
            <a:avLst/>
          </a:prstGeom>
          <a:solidFill>
            <a:srgbClr val="FFAB7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0D122C"/>
                </a:solidFill>
              </a:rPr>
              <a:t>DIFF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09574AE-49A5-429E-8EAC-B255C75C27C5}"/>
              </a:ext>
            </a:extLst>
          </p:cNvPr>
          <p:cNvSpPr/>
          <p:nvPr/>
        </p:nvSpPr>
        <p:spPr>
          <a:xfrm>
            <a:off x="2445326" y="4789764"/>
            <a:ext cx="1370971" cy="400110"/>
          </a:xfrm>
          <a:prstGeom prst="rect">
            <a:avLst/>
          </a:prstGeom>
          <a:solidFill>
            <a:srgbClr val="FFAB7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0D122C"/>
                </a:solidFill>
              </a:rPr>
              <a:t>Chg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B294BA1-0A54-4DD5-B5DD-91C570461BFF}"/>
              </a:ext>
            </a:extLst>
          </p:cNvPr>
          <p:cNvSpPr/>
          <p:nvPr/>
        </p:nvSpPr>
        <p:spPr>
          <a:xfrm>
            <a:off x="4009630" y="4789764"/>
            <a:ext cx="1370971" cy="400110"/>
          </a:xfrm>
          <a:prstGeom prst="rect">
            <a:avLst/>
          </a:prstGeom>
          <a:solidFill>
            <a:srgbClr val="FFAB7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0D122C"/>
                </a:solidFill>
              </a:rPr>
              <a:t>Rgn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47EED0B-CB51-47A5-A1BA-252574054D93}"/>
              </a:ext>
            </a:extLst>
          </p:cNvPr>
          <p:cNvSpPr/>
          <p:nvPr/>
        </p:nvSpPr>
        <p:spPr>
          <a:xfrm>
            <a:off x="5573934" y="4789764"/>
            <a:ext cx="1370971" cy="400110"/>
          </a:xfrm>
          <a:prstGeom prst="rect">
            <a:avLst/>
          </a:prstGeom>
          <a:solidFill>
            <a:srgbClr val="FFAB7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0D122C"/>
                </a:solidFill>
              </a:rPr>
              <a:t>Type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873488B-778A-4645-BF6E-A601FBC0DA69}"/>
              </a:ext>
            </a:extLst>
          </p:cNvPr>
          <p:cNvSpPr/>
          <p:nvPr/>
        </p:nvSpPr>
        <p:spPr>
          <a:xfrm>
            <a:off x="7138238" y="4789764"/>
            <a:ext cx="1370971" cy="400110"/>
          </a:xfrm>
          <a:prstGeom prst="rect">
            <a:avLst/>
          </a:prstGeom>
          <a:solidFill>
            <a:srgbClr val="FFAB7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0D122C"/>
                </a:solidFill>
              </a:rPr>
              <a:t>RnD</a:t>
            </a:r>
          </a:p>
        </p:txBody>
      </p:sp>
      <p:sp>
        <p:nvSpPr>
          <p:cNvPr id="2" name="L 도형 1">
            <a:extLst>
              <a:ext uri="{FF2B5EF4-FFF2-40B4-BE49-F238E27FC236}">
                <a16:creationId xmlns:a16="http://schemas.microsoft.com/office/drawing/2014/main" id="{F90DB443-5011-4FCF-9F4F-7C79BE01B96C}"/>
              </a:ext>
            </a:extLst>
          </p:cNvPr>
          <p:cNvSpPr/>
          <p:nvPr/>
        </p:nvSpPr>
        <p:spPr>
          <a:xfrm rot="18717495">
            <a:off x="1874618" y="1987855"/>
            <a:ext cx="379260" cy="163953"/>
          </a:xfrm>
          <a:prstGeom prst="corner">
            <a:avLst>
              <a:gd name="adj1" fmla="val 50000"/>
              <a:gd name="adj2" fmla="val 5832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L 도형 26">
            <a:extLst>
              <a:ext uri="{FF2B5EF4-FFF2-40B4-BE49-F238E27FC236}">
                <a16:creationId xmlns:a16="http://schemas.microsoft.com/office/drawing/2014/main" id="{6E248FDC-E6FD-4DF4-A376-38329FE2190D}"/>
              </a:ext>
            </a:extLst>
          </p:cNvPr>
          <p:cNvSpPr/>
          <p:nvPr/>
        </p:nvSpPr>
        <p:spPr>
          <a:xfrm rot="18717495">
            <a:off x="3444119" y="1987855"/>
            <a:ext cx="379260" cy="163953"/>
          </a:xfrm>
          <a:prstGeom prst="corner">
            <a:avLst>
              <a:gd name="adj1" fmla="val 50000"/>
              <a:gd name="adj2" fmla="val 5832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L 도형 27">
            <a:extLst>
              <a:ext uri="{FF2B5EF4-FFF2-40B4-BE49-F238E27FC236}">
                <a16:creationId xmlns:a16="http://schemas.microsoft.com/office/drawing/2014/main" id="{B8892423-4A61-471F-8BDA-36C9D45CDB5E}"/>
              </a:ext>
            </a:extLst>
          </p:cNvPr>
          <p:cNvSpPr/>
          <p:nvPr/>
        </p:nvSpPr>
        <p:spPr>
          <a:xfrm rot="18717495">
            <a:off x="5012203" y="1987856"/>
            <a:ext cx="379260" cy="163953"/>
          </a:xfrm>
          <a:prstGeom prst="corner">
            <a:avLst>
              <a:gd name="adj1" fmla="val 50000"/>
              <a:gd name="adj2" fmla="val 5832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L 도형 28">
            <a:extLst>
              <a:ext uri="{FF2B5EF4-FFF2-40B4-BE49-F238E27FC236}">
                <a16:creationId xmlns:a16="http://schemas.microsoft.com/office/drawing/2014/main" id="{44176189-5329-483C-9832-5E76BFC0058B}"/>
              </a:ext>
            </a:extLst>
          </p:cNvPr>
          <p:cNvSpPr/>
          <p:nvPr/>
        </p:nvSpPr>
        <p:spPr>
          <a:xfrm rot="18717495">
            <a:off x="6561865" y="1987856"/>
            <a:ext cx="379260" cy="163953"/>
          </a:xfrm>
          <a:prstGeom prst="corner">
            <a:avLst>
              <a:gd name="adj1" fmla="val 50000"/>
              <a:gd name="adj2" fmla="val 5832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F9C5B96-2195-4010-B3D7-C1D4E7CDAB97}"/>
              </a:ext>
            </a:extLst>
          </p:cNvPr>
          <p:cNvSpPr/>
          <p:nvPr/>
        </p:nvSpPr>
        <p:spPr>
          <a:xfrm>
            <a:off x="8702542" y="1939446"/>
            <a:ext cx="1370971" cy="400110"/>
          </a:xfrm>
          <a:prstGeom prst="rect">
            <a:avLst/>
          </a:prstGeom>
          <a:solidFill>
            <a:srgbClr val="FFAB7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0D122C"/>
                </a:solidFill>
              </a:rPr>
              <a:t>RnD2</a:t>
            </a:r>
          </a:p>
        </p:txBody>
      </p:sp>
      <p:sp>
        <p:nvSpPr>
          <p:cNvPr id="31" name="L 도형 30">
            <a:extLst>
              <a:ext uri="{FF2B5EF4-FFF2-40B4-BE49-F238E27FC236}">
                <a16:creationId xmlns:a16="http://schemas.microsoft.com/office/drawing/2014/main" id="{2A7953AB-248B-4BDB-86A8-0E730756A524}"/>
              </a:ext>
            </a:extLst>
          </p:cNvPr>
          <p:cNvSpPr/>
          <p:nvPr/>
        </p:nvSpPr>
        <p:spPr>
          <a:xfrm rot="18717495">
            <a:off x="8131834" y="1987856"/>
            <a:ext cx="379260" cy="163953"/>
          </a:xfrm>
          <a:prstGeom prst="corner">
            <a:avLst>
              <a:gd name="adj1" fmla="val 50000"/>
              <a:gd name="adj2" fmla="val 58323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7F547E1-EFDC-40ED-B383-7F9EC08D23B4}"/>
              </a:ext>
            </a:extLst>
          </p:cNvPr>
          <p:cNvSpPr/>
          <p:nvPr/>
        </p:nvSpPr>
        <p:spPr>
          <a:xfrm>
            <a:off x="984456" y="2342635"/>
            <a:ext cx="11641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/>
              <a:t>1.8704(0.139) </a:t>
            </a:r>
            <a:endParaRPr lang="en-US" altLang="ko-KR" sz="1200"/>
          </a:p>
          <a:p>
            <a:r>
              <a:rPr lang="ko-KR" altLang="en-US" sz="1200"/>
              <a:t>3.2832(0.561)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356CC2B-1947-4231-A7E8-EB36A3B838E1}"/>
              </a:ext>
            </a:extLst>
          </p:cNvPr>
          <p:cNvSpPr/>
          <p:nvPr/>
        </p:nvSpPr>
        <p:spPr>
          <a:xfrm>
            <a:off x="2576011" y="2342635"/>
            <a:ext cx="1109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/>
              <a:t>2.0346(0.287)</a:t>
            </a:r>
            <a:endParaRPr lang="en-US" altLang="ko-KR" sz="1200"/>
          </a:p>
          <a:p>
            <a:r>
              <a:rPr lang="ko-KR" altLang="en-US" sz="1200"/>
              <a:t>3.5663(0.903)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9D470126-6942-4037-BE69-816D09D256A0}"/>
              </a:ext>
            </a:extLst>
          </p:cNvPr>
          <p:cNvSpPr/>
          <p:nvPr/>
        </p:nvSpPr>
        <p:spPr>
          <a:xfrm>
            <a:off x="4143291" y="2333051"/>
            <a:ext cx="1109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/>
              <a:t>2.1043(0.175)</a:t>
            </a:r>
          </a:p>
          <a:p>
            <a:r>
              <a:rPr lang="en-US" altLang="ko-KR" sz="1200"/>
              <a:t>1.7160(0.377)</a:t>
            </a:r>
            <a:endParaRPr lang="ko-KR" altLang="en-US" sz="120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52D1A34-5A28-44CA-A049-DBF7F38E89F1}"/>
              </a:ext>
            </a:extLst>
          </p:cNvPr>
          <p:cNvSpPr/>
          <p:nvPr/>
        </p:nvSpPr>
        <p:spPr>
          <a:xfrm>
            <a:off x="5707595" y="2333051"/>
            <a:ext cx="1109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/>
              <a:t>1.7823(0.164)</a:t>
            </a:r>
          </a:p>
          <a:p>
            <a:r>
              <a:rPr lang="en-US" altLang="ko-KR" sz="1200"/>
              <a:t>3.1559(0.830)</a:t>
            </a:r>
            <a:endParaRPr lang="ko-KR" altLang="en-US" sz="120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97EBF20-5C08-4550-9D7B-5D37CEEDCF90}"/>
              </a:ext>
            </a:extLst>
          </p:cNvPr>
          <p:cNvSpPr/>
          <p:nvPr/>
        </p:nvSpPr>
        <p:spPr>
          <a:xfrm>
            <a:off x="7271899" y="2333051"/>
            <a:ext cx="1109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/>
              <a:t>1.9956(0.206)</a:t>
            </a:r>
          </a:p>
          <a:p>
            <a:r>
              <a:rPr lang="en-US" altLang="ko-KR" sz="1200"/>
              <a:t>3.2516(0.597)</a:t>
            </a:r>
            <a:endParaRPr lang="ko-KR" altLang="en-US" sz="120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8CA9EA2-F939-46A5-83D4-837295072CC6}"/>
              </a:ext>
            </a:extLst>
          </p:cNvPr>
          <p:cNvSpPr/>
          <p:nvPr/>
        </p:nvSpPr>
        <p:spPr>
          <a:xfrm>
            <a:off x="8836203" y="2333051"/>
            <a:ext cx="11095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/>
              <a:t>1.8480(0.210)</a:t>
            </a:r>
          </a:p>
          <a:p>
            <a:r>
              <a:rPr lang="en-US" altLang="ko-KR" sz="1200"/>
              <a:t>3.2316(1.365)</a:t>
            </a:r>
            <a:endParaRPr lang="ko-KR" altLang="en-US" sz="120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36BC642-0F1D-40B2-B452-1C54070292DF}"/>
              </a:ext>
            </a:extLst>
          </p:cNvPr>
          <p:cNvSpPr/>
          <p:nvPr/>
        </p:nvSpPr>
        <p:spPr>
          <a:xfrm>
            <a:off x="8702542" y="3504661"/>
            <a:ext cx="1370971" cy="400110"/>
          </a:xfrm>
          <a:prstGeom prst="rect">
            <a:avLst/>
          </a:prstGeom>
          <a:solidFill>
            <a:srgbClr val="FFAB7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0D122C"/>
                </a:solidFill>
              </a:rPr>
              <a:t>RnD2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408AF53-E071-43C5-90E7-D62528B5ADC6}"/>
              </a:ext>
            </a:extLst>
          </p:cNvPr>
          <p:cNvSpPr/>
          <p:nvPr/>
        </p:nvSpPr>
        <p:spPr>
          <a:xfrm>
            <a:off x="8702542" y="4789764"/>
            <a:ext cx="1370971" cy="400110"/>
          </a:xfrm>
          <a:prstGeom prst="rect">
            <a:avLst/>
          </a:prstGeom>
          <a:solidFill>
            <a:srgbClr val="FFAB7C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000" b="1">
                <a:solidFill>
                  <a:srgbClr val="0D122C"/>
                </a:solidFill>
              </a:rPr>
              <a:t>RnD2</a:t>
            </a:r>
          </a:p>
        </p:txBody>
      </p:sp>
    </p:spTree>
    <p:extLst>
      <p:ext uri="{BB962C8B-B14F-4D97-AF65-F5344CB8AC3E}">
        <p14:creationId xmlns:p14="http://schemas.microsoft.com/office/powerpoint/2010/main" val="1650168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7932</TotalTime>
  <Words>5952</Words>
  <Application>Microsoft Office PowerPoint</Application>
  <PresentationFormat>와이드스크린</PresentationFormat>
  <Paragraphs>1171</Paragraphs>
  <Slides>91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91</vt:i4>
      </vt:variant>
    </vt:vector>
  </HeadingPairs>
  <TitlesOfParts>
    <vt:vector size="96" baseType="lpstr">
      <vt:lpstr>Open Sans</vt:lpstr>
      <vt:lpstr>맑은 고딕</vt:lpstr>
      <vt:lpstr>Arial</vt:lpstr>
      <vt:lpstr>Courier New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서일국</dc:creator>
  <cp:lastModifiedBy>서일국</cp:lastModifiedBy>
  <cp:revision>164</cp:revision>
  <dcterms:created xsi:type="dcterms:W3CDTF">2019-06-17T15:57:23Z</dcterms:created>
  <dcterms:modified xsi:type="dcterms:W3CDTF">2019-07-03T16:31:59Z</dcterms:modified>
</cp:coreProperties>
</file>